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81" r:id="rId3"/>
    <p:sldId id="282" r:id="rId4"/>
    <p:sldId id="290" r:id="rId5"/>
    <p:sldId id="305" r:id="rId6"/>
    <p:sldId id="306" r:id="rId7"/>
    <p:sldId id="307" r:id="rId8"/>
    <p:sldId id="291" r:id="rId9"/>
    <p:sldId id="309" r:id="rId10"/>
    <p:sldId id="310" r:id="rId11"/>
    <p:sldId id="321" r:id="rId12"/>
    <p:sldId id="320" r:id="rId13"/>
    <p:sldId id="312" r:id="rId14"/>
    <p:sldId id="314" r:id="rId15"/>
    <p:sldId id="316" r:id="rId16"/>
    <p:sldId id="315" r:id="rId17"/>
    <p:sldId id="318" r:id="rId18"/>
    <p:sldId id="319" r:id="rId19"/>
    <p:sldId id="304"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2D56"/>
    <a:srgbClr val="5FA6AE"/>
    <a:srgbClr val="F69FB2"/>
    <a:srgbClr val="F27691"/>
    <a:srgbClr val="FFE083"/>
    <a:srgbClr val="A8E0DD"/>
    <a:srgbClr val="F2A346"/>
    <a:srgbClr val="1C1C1C"/>
    <a:srgbClr val="F7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75" d="100"/>
          <a:sy n="75" d="100"/>
        </p:scale>
        <p:origin x="303" y="-249"/>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5C6F0-B5B9-4E5B-BE48-682C293DE264}" type="datetimeFigureOut">
              <a:rPr lang="zh-CN" altLang="en-US" smtClean="0"/>
              <a:pPr/>
              <a:t>2023/3/31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BF86D4-CD65-4638-B5DE-85256906A7D1}" type="slidenum">
              <a:rPr lang="zh-CN" altLang="en-US" smtClean="0"/>
              <a:pPr/>
              <a:t>‹#›</a:t>
            </a:fld>
            <a:endParaRPr lang="zh-CN" altLang="en-US"/>
          </a:p>
        </p:txBody>
      </p:sp>
    </p:spTree>
    <p:extLst>
      <p:ext uri="{BB962C8B-B14F-4D97-AF65-F5344CB8AC3E}">
        <p14:creationId xmlns:p14="http://schemas.microsoft.com/office/powerpoint/2010/main" val="1371022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a:t>
            </a:fld>
            <a:endParaRPr lang="zh-CN" altLang="en-US"/>
          </a:p>
        </p:txBody>
      </p:sp>
    </p:spTree>
    <p:extLst>
      <p:ext uri="{BB962C8B-B14F-4D97-AF65-F5344CB8AC3E}">
        <p14:creationId xmlns:p14="http://schemas.microsoft.com/office/powerpoint/2010/main" val="4261096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10</a:t>
            </a:fld>
            <a:endParaRPr lang="zh-CN" altLang="en-US"/>
          </a:p>
        </p:txBody>
      </p:sp>
    </p:spTree>
    <p:extLst>
      <p:ext uri="{BB962C8B-B14F-4D97-AF65-F5344CB8AC3E}">
        <p14:creationId xmlns:p14="http://schemas.microsoft.com/office/powerpoint/2010/main" val="998303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11</a:t>
            </a:fld>
            <a:endParaRPr lang="zh-CN" altLang="en-US"/>
          </a:p>
        </p:txBody>
      </p:sp>
    </p:spTree>
    <p:extLst>
      <p:ext uri="{BB962C8B-B14F-4D97-AF65-F5344CB8AC3E}">
        <p14:creationId xmlns:p14="http://schemas.microsoft.com/office/powerpoint/2010/main" val="998303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12</a:t>
            </a:fld>
            <a:endParaRPr lang="zh-CN" altLang="en-US"/>
          </a:p>
        </p:txBody>
      </p:sp>
    </p:spTree>
    <p:extLst>
      <p:ext uri="{BB962C8B-B14F-4D97-AF65-F5344CB8AC3E}">
        <p14:creationId xmlns:p14="http://schemas.microsoft.com/office/powerpoint/2010/main" val="998303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13</a:t>
            </a:fld>
            <a:endParaRPr lang="zh-CN" altLang="en-US"/>
          </a:p>
        </p:txBody>
      </p:sp>
    </p:spTree>
    <p:extLst>
      <p:ext uri="{BB962C8B-B14F-4D97-AF65-F5344CB8AC3E}">
        <p14:creationId xmlns:p14="http://schemas.microsoft.com/office/powerpoint/2010/main" val="8486378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14</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15</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16</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17</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18</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19</a:t>
            </a:fld>
            <a:endParaRPr lang="zh-CN" altLang="en-US"/>
          </a:p>
        </p:txBody>
      </p:sp>
    </p:spTree>
    <p:extLst>
      <p:ext uri="{BB962C8B-B14F-4D97-AF65-F5344CB8AC3E}">
        <p14:creationId xmlns:p14="http://schemas.microsoft.com/office/powerpoint/2010/main" val="2528626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2</a:t>
            </a:fld>
            <a:endParaRPr lang="zh-CN" altLang="en-US"/>
          </a:p>
        </p:txBody>
      </p:sp>
    </p:spTree>
    <p:extLst>
      <p:ext uri="{BB962C8B-B14F-4D97-AF65-F5344CB8AC3E}">
        <p14:creationId xmlns:p14="http://schemas.microsoft.com/office/powerpoint/2010/main" val="2099096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3</a:t>
            </a:fld>
            <a:endParaRPr lang="zh-CN" altLang="en-US"/>
          </a:p>
        </p:txBody>
      </p:sp>
    </p:spTree>
    <p:extLst>
      <p:ext uri="{BB962C8B-B14F-4D97-AF65-F5344CB8AC3E}">
        <p14:creationId xmlns:p14="http://schemas.microsoft.com/office/powerpoint/2010/main" val="8486378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4</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5</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6</a:t>
            </a:fld>
            <a:endParaRPr lang="zh-CN" altLang="en-US"/>
          </a:p>
        </p:txBody>
      </p:sp>
    </p:spTree>
    <p:extLst>
      <p:ext uri="{BB962C8B-B14F-4D97-AF65-F5344CB8AC3E}">
        <p14:creationId xmlns:p14="http://schemas.microsoft.com/office/powerpoint/2010/main" val="3574602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7</a:t>
            </a:fld>
            <a:endParaRPr lang="zh-CN" altLang="en-US"/>
          </a:p>
        </p:txBody>
      </p:sp>
    </p:spTree>
    <p:extLst>
      <p:ext uri="{BB962C8B-B14F-4D97-AF65-F5344CB8AC3E}">
        <p14:creationId xmlns:p14="http://schemas.microsoft.com/office/powerpoint/2010/main" val="8486378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8</a:t>
            </a:fld>
            <a:endParaRPr lang="zh-CN" altLang="en-US"/>
          </a:p>
        </p:txBody>
      </p:sp>
    </p:spTree>
    <p:extLst>
      <p:ext uri="{BB962C8B-B14F-4D97-AF65-F5344CB8AC3E}">
        <p14:creationId xmlns:p14="http://schemas.microsoft.com/office/powerpoint/2010/main" val="998303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pPr/>
              <a:t>9</a:t>
            </a:fld>
            <a:endParaRPr lang="zh-CN" altLang="en-US"/>
          </a:p>
        </p:txBody>
      </p:sp>
    </p:spTree>
    <p:extLst>
      <p:ext uri="{BB962C8B-B14F-4D97-AF65-F5344CB8AC3E}">
        <p14:creationId xmlns:p14="http://schemas.microsoft.com/office/powerpoint/2010/main" val="8486378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406DA978-16B6-4268-AC82-9FA97CFDA686}"/>
              </a:ext>
            </a:extLst>
          </p:cNvPr>
          <p:cNvSpPr>
            <a:spLocks noGrp="1"/>
          </p:cNvSpPr>
          <p:nvPr>
            <p:ph type="pic" sz="quarter" idx="10"/>
          </p:nvPr>
        </p:nvSpPr>
        <p:spPr>
          <a:xfrm>
            <a:off x="0" y="0"/>
            <a:ext cx="12192000" cy="3771901"/>
          </a:xfrm>
          <a:custGeom>
            <a:avLst/>
            <a:gdLst>
              <a:gd name="connsiteX0" fmla="*/ 0 w 12192000"/>
              <a:gd name="connsiteY0" fmla="*/ 0 h 5105400"/>
              <a:gd name="connsiteX1" fmla="*/ 12192000 w 12192000"/>
              <a:gd name="connsiteY1" fmla="*/ 0 h 5105400"/>
              <a:gd name="connsiteX2" fmla="*/ 12192000 w 12192000"/>
              <a:gd name="connsiteY2" fmla="*/ 5105400 h 5105400"/>
              <a:gd name="connsiteX3" fmla="*/ 0 w 12192000"/>
              <a:gd name="connsiteY3" fmla="*/ 5105400 h 5105400"/>
            </a:gdLst>
            <a:ahLst/>
            <a:cxnLst>
              <a:cxn ang="0">
                <a:pos x="connsiteX0" y="connsiteY0"/>
              </a:cxn>
              <a:cxn ang="0">
                <a:pos x="connsiteX1" y="connsiteY1"/>
              </a:cxn>
              <a:cxn ang="0">
                <a:pos x="connsiteX2" y="connsiteY2"/>
              </a:cxn>
              <a:cxn ang="0">
                <a:pos x="connsiteX3" y="connsiteY3"/>
              </a:cxn>
            </a:cxnLst>
            <a:rect l="l" t="t" r="r" b="b"/>
            <a:pathLst>
              <a:path w="12192000" h="5105400">
                <a:moveTo>
                  <a:pt x="0" y="0"/>
                </a:moveTo>
                <a:lnTo>
                  <a:pt x="12192000" y="0"/>
                </a:lnTo>
                <a:lnTo>
                  <a:pt x="12192000" y="5105400"/>
                </a:lnTo>
                <a:lnTo>
                  <a:pt x="0" y="5105400"/>
                </a:lnTo>
                <a:close/>
              </a:path>
            </a:pathLst>
          </a:custGeom>
        </p:spPr>
        <p:txBody>
          <a:bodyPr wrap="square">
            <a:noAutofit/>
          </a:bodyPr>
          <a:lstStyle/>
          <a:p>
            <a:endParaRPr lang="zh-CN" altLang="en-US"/>
          </a:p>
        </p:txBody>
      </p:sp>
      <p:pic>
        <p:nvPicPr>
          <p:cNvPr id="3" name="图片 2">
            <a:extLst>
              <a:ext uri="{FF2B5EF4-FFF2-40B4-BE49-F238E27FC236}">
                <a16:creationId xmlns:a16="http://schemas.microsoft.com/office/drawing/2014/main" id="{D56767DB-860A-4484-8D51-B5CB10D15D2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2894805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05935B-533A-491D-9099-499A5F42A3E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103D169-469E-4D31-9FA8-E53AC2F9836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E2A0FED-32FE-43B2-B8C3-AD6F6FA907EA}"/>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5" name="页脚占位符 4">
            <a:extLst>
              <a:ext uri="{FF2B5EF4-FFF2-40B4-BE49-F238E27FC236}">
                <a16:creationId xmlns:a16="http://schemas.microsoft.com/office/drawing/2014/main" id="{CFB8E94E-3C82-4915-A81B-7E77195904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35EB8A-3272-44E7-B3EB-34FE438B6AF9}"/>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3421683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2F2C9D1-452B-4870-B613-473554993A0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286795B-B87B-4074-9C1F-535A3E88C2F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215F588-C034-4ECD-9EE8-AB4273B57391}"/>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5" name="页脚占位符 4">
            <a:extLst>
              <a:ext uri="{FF2B5EF4-FFF2-40B4-BE49-F238E27FC236}">
                <a16:creationId xmlns:a16="http://schemas.microsoft.com/office/drawing/2014/main" id="{07BCDC28-FB1E-4193-8D71-DBE452D7A2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40B1F6-FDEE-40AD-B68C-F12B5DD56FB4}"/>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102563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4280A83-1458-4744-BC17-D0BF9A2171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B0F8275-B066-4891-AE14-026EFD635B0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B776EF6-1F98-4E2E-BA49-C8EDDB9B2160}"/>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5" name="页脚占位符 4">
            <a:extLst>
              <a:ext uri="{FF2B5EF4-FFF2-40B4-BE49-F238E27FC236}">
                <a16:creationId xmlns:a16="http://schemas.microsoft.com/office/drawing/2014/main" id="{D4DEBEC1-3E79-41D2-BEAC-9E1B39C650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86516E-F640-4EEF-9CA1-5BFB1C699C47}"/>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4016736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6ADD2F-612C-41F6-B1C6-1DE3F201CB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1470BB9-AFED-435A-AF21-4D2F9E6590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66416BE-6691-4158-918D-EA7961FB829C}"/>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5" name="页脚占位符 4">
            <a:extLst>
              <a:ext uri="{FF2B5EF4-FFF2-40B4-BE49-F238E27FC236}">
                <a16:creationId xmlns:a16="http://schemas.microsoft.com/office/drawing/2014/main" id="{537260F9-1498-4699-8E2F-716F3271BB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0A86097-4909-4B00-90F6-879300C30CB6}"/>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1668825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C03C33-769D-462B-B805-BC9DA4AB827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75F83B9-D204-43E6-90B5-37AD8E692E2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491BA83-5D5C-46CE-9315-98CF4B62E84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4BCDA95-BE0E-4893-94F8-0F66E17922BD}"/>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6" name="页脚占位符 5">
            <a:extLst>
              <a:ext uri="{FF2B5EF4-FFF2-40B4-BE49-F238E27FC236}">
                <a16:creationId xmlns:a16="http://schemas.microsoft.com/office/drawing/2014/main" id="{6859D42B-ACDE-42C0-AE27-2A0C8C2774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5043FCB-1A8E-414F-B93A-17CADEE4CFE8}"/>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
        <p:nvSpPr>
          <p:cNvPr id="9" name="矩形 8"/>
          <p:cNvSpPr/>
          <p:nvPr userDrawn="1"/>
        </p:nvSpPr>
        <p:spPr>
          <a:xfrm>
            <a:off x="8749782" y="6480109"/>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3105836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EEC496-D823-4183-A21F-C18136BA937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B243566-62F8-44EB-8CAE-17E784DCE2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267365A7-D0D9-4833-AFE0-C4F5E9EEAC0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067AE78-91D1-4833-B92E-599CCC5D77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9F76AB7-1E9D-487A-9372-21F276193D8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ECB3715-4E99-4438-AF56-9B9197B46C89}"/>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8" name="页脚占位符 7">
            <a:extLst>
              <a:ext uri="{FF2B5EF4-FFF2-40B4-BE49-F238E27FC236}">
                <a16:creationId xmlns:a16="http://schemas.microsoft.com/office/drawing/2014/main" id="{6A0F57D9-EFC1-4C76-9D53-FA5513C49EF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BA1FE26-4E37-47D9-B737-4E3F11ED0CC2}"/>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1036321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AA9607-5335-4BE4-A3BE-C9812AA127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B66E07A-168F-4CBA-AD6C-18BF16FACA3A}"/>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4" name="页脚占位符 3">
            <a:extLst>
              <a:ext uri="{FF2B5EF4-FFF2-40B4-BE49-F238E27FC236}">
                <a16:creationId xmlns:a16="http://schemas.microsoft.com/office/drawing/2014/main" id="{EF987D27-F278-4C74-8B8D-3AC520A55D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24E9BBA-1A3D-4D7E-82C0-DEF679E93B1F}"/>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1838691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A86BE80-D1AD-4F6E-8E03-7C5BD4DE3076}"/>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3" name="页脚占位符 2">
            <a:extLst>
              <a:ext uri="{FF2B5EF4-FFF2-40B4-BE49-F238E27FC236}">
                <a16:creationId xmlns:a16="http://schemas.microsoft.com/office/drawing/2014/main" id="{58DAD82D-85E0-4DDB-BDB3-05C7CB48A6F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1D0CAA2-6862-4D1C-B927-F7AF307FB777}"/>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4053613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70BF88-898C-4265-B0BE-C04D03A40A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5EEAC9E-BC26-4937-A6B7-3A98A339E9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9BF2154-F6FB-415F-B679-4B6DA9C28B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86535C8-2358-4E6F-9A42-F0C50F11874F}"/>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6" name="页脚占位符 5">
            <a:extLst>
              <a:ext uri="{FF2B5EF4-FFF2-40B4-BE49-F238E27FC236}">
                <a16:creationId xmlns:a16="http://schemas.microsoft.com/office/drawing/2014/main" id="{7376DF59-7B21-43D9-9BDF-832D02C9269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ACEF43A-B14C-4C59-A16C-15ABDC9B7B67}"/>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289756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DE8926-323D-415C-B4B8-EDB64B7E7A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F2B5967-2C5F-4525-8522-AE47973AF3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BAA08FCB-3F94-4943-9E23-6AB0CF825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324D6B7-1E9D-45E9-9C23-0E5BD9566065}"/>
              </a:ext>
            </a:extLst>
          </p:cNvPr>
          <p:cNvSpPr>
            <a:spLocks noGrp="1"/>
          </p:cNvSpPr>
          <p:nvPr>
            <p:ph type="dt" sz="half" idx="10"/>
          </p:nvPr>
        </p:nvSpPr>
        <p:spPr/>
        <p:txBody>
          <a:bodyPr/>
          <a:lstStyle/>
          <a:p>
            <a:fld id="{ADE29097-F538-4996-AD85-B9AE779776D6}" type="datetimeFigureOut">
              <a:rPr lang="zh-CN" altLang="en-US" smtClean="0"/>
              <a:pPr/>
              <a:t>2023/3/31</a:t>
            </a:fld>
            <a:endParaRPr lang="zh-CN" altLang="en-US"/>
          </a:p>
        </p:txBody>
      </p:sp>
      <p:sp>
        <p:nvSpPr>
          <p:cNvPr id="6" name="页脚占位符 5">
            <a:extLst>
              <a:ext uri="{FF2B5EF4-FFF2-40B4-BE49-F238E27FC236}">
                <a16:creationId xmlns:a16="http://schemas.microsoft.com/office/drawing/2014/main" id="{F9607D2D-9AC6-4B74-B033-A4C11DD1743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80F863D-87DD-4EBE-BBD4-0B38B1E05B68}"/>
              </a:ext>
            </a:extLst>
          </p:cNvPr>
          <p:cNvSpPr>
            <a:spLocks noGrp="1"/>
          </p:cNvSpPr>
          <p:nvPr>
            <p:ph type="sldNum" sz="quarter" idx="12"/>
          </p:nvPr>
        </p:nvSpPr>
        <p:spPr/>
        <p:txBody>
          <a:body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2842131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B2D56"/>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5E4A40B-EFBE-4124-BB15-8BD235F49C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9A58D76-5D6A-452B-AC6C-256354A53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D42C7AD-36E7-450C-A666-4655703DD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E29097-F538-4996-AD85-B9AE779776D6}" type="datetimeFigureOut">
              <a:rPr lang="zh-CN" altLang="en-US" smtClean="0"/>
              <a:pPr/>
              <a:t>2023/3/31</a:t>
            </a:fld>
            <a:endParaRPr lang="zh-CN" altLang="en-US"/>
          </a:p>
        </p:txBody>
      </p:sp>
      <p:sp>
        <p:nvSpPr>
          <p:cNvPr id="5" name="页脚占位符 4">
            <a:extLst>
              <a:ext uri="{FF2B5EF4-FFF2-40B4-BE49-F238E27FC236}">
                <a16:creationId xmlns:a16="http://schemas.microsoft.com/office/drawing/2014/main" id="{6AD083F6-252F-444B-913B-D80D4A8ACC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F83E1E2-361F-4EFF-A7AE-80DAE8C17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F4F00-204B-4839-91A5-AB7ACB7638AD}" type="slidenum">
              <a:rPr lang="zh-CN" altLang="en-US" smtClean="0"/>
              <a:pPr/>
              <a:t>‹#›</a:t>
            </a:fld>
            <a:endParaRPr lang="zh-CN" altLang="en-US"/>
          </a:p>
        </p:txBody>
      </p:sp>
    </p:spTree>
    <p:extLst>
      <p:ext uri="{BB962C8B-B14F-4D97-AF65-F5344CB8AC3E}">
        <p14:creationId xmlns:p14="http://schemas.microsoft.com/office/powerpoint/2010/main" val="2112871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id="{D8964D4F-233C-4774-AC35-0AEBE3627D92}"/>
              </a:ext>
            </a:extLst>
          </p:cNvPr>
          <p:cNvGrpSpPr/>
          <p:nvPr/>
        </p:nvGrpSpPr>
        <p:grpSpPr>
          <a:xfrm>
            <a:off x="466725" y="461963"/>
            <a:ext cx="11258550" cy="5934075"/>
            <a:chOff x="466725" y="466725"/>
            <a:chExt cx="11258550" cy="5934075"/>
          </a:xfrm>
        </p:grpSpPr>
        <p:sp>
          <p:nvSpPr>
            <p:cNvPr id="10" name="矩形 9">
              <a:extLst>
                <a:ext uri="{FF2B5EF4-FFF2-40B4-BE49-F238E27FC236}">
                  <a16:creationId xmlns:a16="http://schemas.microsoft.com/office/drawing/2014/main"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id="{1431A0B2-DD05-4002-9EDA-2AD07279B851}"/>
                </a:ext>
              </a:extLst>
            </p:cNvPr>
            <p:cNvSpPr/>
            <p:nvPr/>
          </p:nvSpPr>
          <p:spPr>
            <a:xfrm>
              <a:off x="868855" y="2368028"/>
              <a:ext cx="10439076" cy="923330"/>
            </a:xfrm>
            <a:prstGeom prst="rect">
              <a:avLst/>
            </a:prstGeom>
          </p:spPr>
          <p:txBody>
            <a:bodyPr wrap="none">
              <a:spAutoFit/>
            </a:bodyPr>
            <a:lstStyle/>
            <a:p>
              <a:pPr algn="ctr"/>
              <a:r>
                <a:rPr lang="en-US" altLang="zh-CN" sz="5400" b="1" dirty="0">
                  <a:solidFill>
                    <a:schemeClr val="accent6">
                      <a:lumMod val="75000"/>
                    </a:schemeClr>
                  </a:solidFill>
                  <a:cs typeface="+mn-ea"/>
                  <a:sym typeface="+mn-lt"/>
                </a:rPr>
                <a:t>2023</a:t>
              </a:r>
              <a:r>
                <a:rPr lang="zh-CN" altLang="en-US" sz="5400" b="1" dirty="0">
                  <a:solidFill>
                    <a:schemeClr val="accent6">
                      <a:lumMod val="75000"/>
                    </a:schemeClr>
                  </a:solidFill>
                  <a:cs typeface="+mn-ea"/>
                  <a:sym typeface="+mn-lt"/>
                </a:rPr>
                <a:t>年关爱家庭特定疾病保险介绍</a:t>
              </a:r>
            </a:p>
          </p:txBody>
        </p:sp>
      </p:grpSp>
      <p:sp>
        <p:nvSpPr>
          <p:cNvPr id="3" name="矩形 2">
            <a:extLst>
              <a:ext uri="{FF2B5EF4-FFF2-40B4-BE49-F238E27FC236}">
                <a16:creationId xmlns:a16="http://schemas.microsoft.com/office/drawing/2014/main" id="{FBD23146-DA52-4065-83A7-B39BFF04CDF8}"/>
              </a:ext>
            </a:extLst>
          </p:cNvPr>
          <p:cNvSpPr/>
          <p:nvPr/>
        </p:nvSpPr>
        <p:spPr>
          <a:xfrm>
            <a:off x="8847957" y="3286596"/>
            <a:ext cx="848413" cy="871409"/>
          </a:xfrm>
          <a:prstGeom prst="rect">
            <a:avLst/>
          </a:prstGeom>
          <a:noFill/>
          <a:ln w="28575">
            <a:solidFill>
              <a:srgbClr val="FFE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chemeClr val="accent6">
              <a:lumMod val="50000"/>
              <a:alpha val="17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6212717-3C6D-4370-BC95-DDB5EB7729D0}"/>
              </a:ext>
            </a:extLst>
          </p:cNvPr>
          <p:cNvSpPr/>
          <p:nvPr/>
        </p:nvSpPr>
        <p:spPr>
          <a:xfrm>
            <a:off x="9520169" y="3078333"/>
            <a:ext cx="352401" cy="361953"/>
          </a:xfrm>
          <a:prstGeom prst="rect">
            <a:avLst/>
          </a:prstGeom>
          <a:noFill/>
          <a:ln w="19050">
            <a:solidFill>
              <a:srgbClr val="A8E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FA6AE"/>
              </a:solidFill>
            </a:endParaRPr>
          </a:p>
        </p:txBody>
      </p:sp>
      <p:pic>
        <p:nvPicPr>
          <p:cNvPr id="17" name="图片 16">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1434662" y="375951"/>
            <a:ext cx="7705235" cy="6860421"/>
          </a:xfrm>
          <a:prstGeom prst="rect">
            <a:avLst/>
          </a:prstGeom>
        </p:spPr>
      </p:pic>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V="1">
            <a:off x="4164007" y="3492062"/>
            <a:ext cx="5029200" cy="1211"/>
          </a:xfrm>
          <a:prstGeom prst="line">
            <a:avLst/>
          </a:prstGeom>
          <a:ln w="38100"/>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02175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20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rgbClr val="F27691"/>
              </a:solidFill>
              <a:latin typeface="+mn-ea"/>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grpSp>
        <p:nvGrpSpPr>
          <p:cNvPr id="2" name="组合 1"/>
          <p:cNvGrpSpPr/>
          <p:nvPr/>
        </p:nvGrpSpPr>
        <p:grpSpPr>
          <a:xfrm>
            <a:off x="7674090" y="5969722"/>
            <a:ext cx="4342124" cy="834029"/>
            <a:chOff x="777785" y="2430689"/>
            <a:chExt cx="4342124" cy="834029"/>
          </a:xfrm>
        </p:grpSpPr>
        <p:grpSp>
          <p:nvGrpSpPr>
            <p:cNvPr id="19" name="Group 74">
              <a:extLst>
                <a:ext uri="{FF2B5EF4-FFF2-40B4-BE49-F238E27FC236}">
                  <a16:creationId xmlns:a16="http://schemas.microsoft.com/office/drawing/2014/main" id="{A26BBF7F-FFA8-4B62-9CE0-09424947479A}"/>
                </a:ext>
              </a:extLst>
            </p:cNvPr>
            <p:cNvGrpSpPr/>
            <p:nvPr/>
          </p:nvGrpSpPr>
          <p:grpSpPr>
            <a:xfrm>
              <a:off x="777785" y="2430689"/>
              <a:ext cx="386617" cy="834029"/>
              <a:chOff x="4395788" y="2198688"/>
              <a:chExt cx="344488" cy="742951"/>
            </a:xfrm>
            <a:solidFill>
              <a:srgbClr val="F69FB2"/>
            </a:solidFill>
          </p:grpSpPr>
          <p:sp>
            <p:nvSpPr>
              <p:cNvPr id="20" name="Oval 75">
                <a:extLst>
                  <a:ext uri="{FF2B5EF4-FFF2-40B4-BE49-F238E27FC236}">
                    <a16:creationId xmlns:a16="http://schemas.microsoft.com/office/drawing/2014/main" id="{0C022EF4-8288-4BA3-BDE3-E3359C816821}"/>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1" name="Freeform 7">
                <a:extLst>
                  <a:ext uri="{FF2B5EF4-FFF2-40B4-BE49-F238E27FC236}">
                    <a16:creationId xmlns:a16="http://schemas.microsoft.com/office/drawing/2014/main" id="{4BF18766-C7BF-477F-AC7A-12A7438F468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2" name="Group 74">
              <a:extLst>
                <a:ext uri="{FF2B5EF4-FFF2-40B4-BE49-F238E27FC236}">
                  <a16:creationId xmlns:a16="http://schemas.microsoft.com/office/drawing/2014/main" id="{70DADBFB-B19C-4C6E-90A5-B60DDE6936C1}"/>
                </a:ext>
              </a:extLst>
            </p:cNvPr>
            <p:cNvGrpSpPr/>
            <p:nvPr/>
          </p:nvGrpSpPr>
          <p:grpSpPr>
            <a:xfrm>
              <a:off x="1217286" y="2430689"/>
              <a:ext cx="386617" cy="834029"/>
              <a:chOff x="4395788" y="2198688"/>
              <a:chExt cx="344488" cy="742951"/>
            </a:xfrm>
            <a:solidFill>
              <a:srgbClr val="F69FB2"/>
            </a:solidFill>
          </p:grpSpPr>
          <p:sp>
            <p:nvSpPr>
              <p:cNvPr id="23" name="Oval 75">
                <a:extLst>
                  <a:ext uri="{FF2B5EF4-FFF2-40B4-BE49-F238E27FC236}">
                    <a16:creationId xmlns:a16="http://schemas.microsoft.com/office/drawing/2014/main" id="{C6A9E77E-3A60-4893-B755-445D15D99CD7}"/>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4" name="Freeform 7">
                <a:extLst>
                  <a:ext uri="{FF2B5EF4-FFF2-40B4-BE49-F238E27FC236}">
                    <a16:creationId xmlns:a16="http://schemas.microsoft.com/office/drawing/2014/main" id="{8BA9C42F-9287-46C0-BBCB-5C598862A2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5" name="Group 74">
              <a:extLst>
                <a:ext uri="{FF2B5EF4-FFF2-40B4-BE49-F238E27FC236}">
                  <a16:creationId xmlns:a16="http://schemas.microsoft.com/office/drawing/2014/main" id="{FAFA0626-CEC5-4873-B4F4-ECF1C84943FA}"/>
                </a:ext>
              </a:extLst>
            </p:cNvPr>
            <p:cNvGrpSpPr/>
            <p:nvPr/>
          </p:nvGrpSpPr>
          <p:grpSpPr>
            <a:xfrm>
              <a:off x="1656787" y="2430689"/>
              <a:ext cx="386617" cy="834029"/>
              <a:chOff x="4395788" y="2198688"/>
              <a:chExt cx="344488" cy="742951"/>
            </a:xfrm>
            <a:solidFill>
              <a:srgbClr val="F69FB2"/>
            </a:solidFill>
          </p:grpSpPr>
          <p:sp>
            <p:nvSpPr>
              <p:cNvPr id="29" name="Oval 75">
                <a:extLst>
                  <a:ext uri="{FF2B5EF4-FFF2-40B4-BE49-F238E27FC236}">
                    <a16:creationId xmlns:a16="http://schemas.microsoft.com/office/drawing/2014/main" id="{5A2AC4D7-29E2-4BD9-8DCF-68553479DC4C}"/>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0" name="Freeform 7">
                <a:extLst>
                  <a:ext uri="{FF2B5EF4-FFF2-40B4-BE49-F238E27FC236}">
                    <a16:creationId xmlns:a16="http://schemas.microsoft.com/office/drawing/2014/main" id="{CC2118C1-4E48-43B6-8F08-A6ED19E4DA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31" name="Group 74">
              <a:extLst>
                <a:ext uri="{FF2B5EF4-FFF2-40B4-BE49-F238E27FC236}">
                  <a16:creationId xmlns:a16="http://schemas.microsoft.com/office/drawing/2014/main" id="{E3E95304-CC6E-428D-A3E4-50505948CD5B}"/>
                </a:ext>
              </a:extLst>
            </p:cNvPr>
            <p:cNvGrpSpPr/>
            <p:nvPr/>
          </p:nvGrpSpPr>
          <p:grpSpPr>
            <a:xfrm>
              <a:off x="2096287" y="2430689"/>
              <a:ext cx="386617" cy="834029"/>
              <a:chOff x="4395788" y="2198688"/>
              <a:chExt cx="344488" cy="742951"/>
            </a:xfrm>
            <a:solidFill>
              <a:srgbClr val="F69FB2"/>
            </a:solidFill>
          </p:grpSpPr>
          <p:sp>
            <p:nvSpPr>
              <p:cNvPr id="32" name="Oval 75">
                <a:extLst>
                  <a:ext uri="{FF2B5EF4-FFF2-40B4-BE49-F238E27FC236}">
                    <a16:creationId xmlns:a16="http://schemas.microsoft.com/office/drawing/2014/main" id="{1E728E18-B673-4113-9C82-4E5527F55DE2}"/>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3" name="Freeform 7">
                <a:extLst>
                  <a:ext uri="{FF2B5EF4-FFF2-40B4-BE49-F238E27FC236}">
                    <a16:creationId xmlns:a16="http://schemas.microsoft.com/office/drawing/2014/main" id="{CC9F1F4B-7893-4E21-9EEE-F4E9B63E3D5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34" name="Group 74">
              <a:extLst>
                <a:ext uri="{FF2B5EF4-FFF2-40B4-BE49-F238E27FC236}">
                  <a16:creationId xmlns:a16="http://schemas.microsoft.com/office/drawing/2014/main" id="{8DDA9F6D-30EF-4BD2-B879-AD65D4C7D28F}"/>
                </a:ext>
              </a:extLst>
            </p:cNvPr>
            <p:cNvGrpSpPr/>
            <p:nvPr/>
          </p:nvGrpSpPr>
          <p:grpSpPr>
            <a:xfrm>
              <a:off x="2535788" y="2430689"/>
              <a:ext cx="386617" cy="834029"/>
              <a:chOff x="4395788" y="2198688"/>
              <a:chExt cx="344488" cy="742951"/>
            </a:xfrm>
            <a:solidFill>
              <a:srgbClr val="5FA6AE"/>
            </a:solidFill>
          </p:grpSpPr>
          <p:sp>
            <p:nvSpPr>
              <p:cNvPr id="35" name="Oval 75">
                <a:extLst>
                  <a:ext uri="{FF2B5EF4-FFF2-40B4-BE49-F238E27FC236}">
                    <a16:creationId xmlns:a16="http://schemas.microsoft.com/office/drawing/2014/main" id="{67D9FF3F-CF62-4181-95C9-7E31060B44B3}"/>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6" name="Freeform 7">
                <a:extLst>
                  <a:ext uri="{FF2B5EF4-FFF2-40B4-BE49-F238E27FC236}">
                    <a16:creationId xmlns:a16="http://schemas.microsoft.com/office/drawing/2014/main" id="{90FB636D-B314-4756-9FE1-2D298F4E13B7}"/>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37" name="Group 74">
              <a:extLst>
                <a:ext uri="{FF2B5EF4-FFF2-40B4-BE49-F238E27FC236}">
                  <a16:creationId xmlns:a16="http://schemas.microsoft.com/office/drawing/2014/main" id="{36FCC91A-7434-49EE-ACE8-C56FC954878A}"/>
                </a:ext>
              </a:extLst>
            </p:cNvPr>
            <p:cNvGrpSpPr/>
            <p:nvPr/>
          </p:nvGrpSpPr>
          <p:grpSpPr>
            <a:xfrm>
              <a:off x="2975289" y="2430689"/>
              <a:ext cx="386617" cy="834029"/>
              <a:chOff x="4395788" y="2198688"/>
              <a:chExt cx="344488" cy="742951"/>
            </a:xfrm>
            <a:solidFill>
              <a:srgbClr val="5FA6AE"/>
            </a:solidFill>
          </p:grpSpPr>
          <p:sp>
            <p:nvSpPr>
              <p:cNvPr id="38" name="Oval 75">
                <a:extLst>
                  <a:ext uri="{FF2B5EF4-FFF2-40B4-BE49-F238E27FC236}">
                    <a16:creationId xmlns:a16="http://schemas.microsoft.com/office/drawing/2014/main" id="{9725E50C-46E6-404A-B459-BEFFCE1A42F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9" name="Freeform 7">
                <a:extLst>
                  <a:ext uri="{FF2B5EF4-FFF2-40B4-BE49-F238E27FC236}">
                    <a16:creationId xmlns:a16="http://schemas.microsoft.com/office/drawing/2014/main" id="{990E0055-047D-4383-AAD5-30349390D20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0" name="Group 74">
              <a:extLst>
                <a:ext uri="{FF2B5EF4-FFF2-40B4-BE49-F238E27FC236}">
                  <a16:creationId xmlns:a16="http://schemas.microsoft.com/office/drawing/2014/main" id="{2A9579DF-8A3A-489E-BEDB-FB24183767DF}"/>
                </a:ext>
              </a:extLst>
            </p:cNvPr>
            <p:cNvGrpSpPr/>
            <p:nvPr/>
          </p:nvGrpSpPr>
          <p:grpSpPr>
            <a:xfrm>
              <a:off x="3414790" y="2430689"/>
              <a:ext cx="386617" cy="834029"/>
              <a:chOff x="4395788" y="2198688"/>
              <a:chExt cx="344488" cy="742951"/>
            </a:xfrm>
            <a:solidFill>
              <a:srgbClr val="5FA6AE"/>
            </a:solidFill>
          </p:grpSpPr>
          <p:sp>
            <p:nvSpPr>
              <p:cNvPr id="41" name="Oval 75">
                <a:extLst>
                  <a:ext uri="{FF2B5EF4-FFF2-40B4-BE49-F238E27FC236}">
                    <a16:creationId xmlns:a16="http://schemas.microsoft.com/office/drawing/2014/main" id="{0FB5E4FB-90FB-4002-9B09-2E3247CE13E2}"/>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2" name="Freeform 7">
                <a:extLst>
                  <a:ext uri="{FF2B5EF4-FFF2-40B4-BE49-F238E27FC236}">
                    <a16:creationId xmlns:a16="http://schemas.microsoft.com/office/drawing/2014/main" id="{B396AC5B-B658-4A08-8FA8-43855A63118B}"/>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3" name="Group 74">
              <a:extLst>
                <a:ext uri="{FF2B5EF4-FFF2-40B4-BE49-F238E27FC236}">
                  <a16:creationId xmlns:a16="http://schemas.microsoft.com/office/drawing/2014/main" id="{759A65AE-6E2F-4333-A244-E30571525345}"/>
                </a:ext>
              </a:extLst>
            </p:cNvPr>
            <p:cNvGrpSpPr/>
            <p:nvPr/>
          </p:nvGrpSpPr>
          <p:grpSpPr>
            <a:xfrm>
              <a:off x="3854291" y="2430689"/>
              <a:ext cx="386617" cy="834029"/>
              <a:chOff x="4395788" y="2198688"/>
              <a:chExt cx="344488" cy="742951"/>
            </a:xfrm>
            <a:solidFill>
              <a:srgbClr val="5FA6AE"/>
            </a:solidFill>
          </p:grpSpPr>
          <p:sp>
            <p:nvSpPr>
              <p:cNvPr id="44" name="Oval 75">
                <a:extLst>
                  <a:ext uri="{FF2B5EF4-FFF2-40B4-BE49-F238E27FC236}">
                    <a16:creationId xmlns:a16="http://schemas.microsoft.com/office/drawing/2014/main" id="{4E1E587D-6EDE-4CF7-A7E2-935D45C6C3DE}"/>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5" name="Freeform 7">
                <a:extLst>
                  <a:ext uri="{FF2B5EF4-FFF2-40B4-BE49-F238E27FC236}">
                    <a16:creationId xmlns:a16="http://schemas.microsoft.com/office/drawing/2014/main" id="{01A14112-2D79-4C87-8EFA-9BE4EE02FEA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6" name="Group 74">
              <a:extLst>
                <a:ext uri="{FF2B5EF4-FFF2-40B4-BE49-F238E27FC236}">
                  <a16:creationId xmlns:a16="http://schemas.microsoft.com/office/drawing/2014/main" id="{FE1B47BB-5AF9-492F-A0B5-B0D96E92F38B}"/>
                </a:ext>
              </a:extLst>
            </p:cNvPr>
            <p:cNvGrpSpPr/>
            <p:nvPr/>
          </p:nvGrpSpPr>
          <p:grpSpPr>
            <a:xfrm>
              <a:off x="4293792" y="2430689"/>
              <a:ext cx="386617" cy="834029"/>
              <a:chOff x="4395788" y="2198688"/>
              <a:chExt cx="344488" cy="742951"/>
            </a:xfrm>
            <a:solidFill>
              <a:srgbClr val="5FA6AE"/>
            </a:solidFill>
          </p:grpSpPr>
          <p:sp>
            <p:nvSpPr>
              <p:cNvPr id="47" name="Oval 75">
                <a:extLst>
                  <a:ext uri="{FF2B5EF4-FFF2-40B4-BE49-F238E27FC236}">
                    <a16:creationId xmlns:a16="http://schemas.microsoft.com/office/drawing/2014/main" id="{8464C92B-DC1B-49E7-81E9-3B2165449C24}"/>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8" name="Freeform 7">
                <a:extLst>
                  <a:ext uri="{FF2B5EF4-FFF2-40B4-BE49-F238E27FC236}">
                    <a16:creationId xmlns:a16="http://schemas.microsoft.com/office/drawing/2014/main" id="{051224DF-22AE-4011-AD1F-B018BCBCA880}"/>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9" name="Group 74">
              <a:extLst>
                <a:ext uri="{FF2B5EF4-FFF2-40B4-BE49-F238E27FC236}">
                  <a16:creationId xmlns:a16="http://schemas.microsoft.com/office/drawing/2014/main" id="{81D15992-6B74-4343-88CF-9DEBE2A5C641}"/>
                </a:ext>
              </a:extLst>
            </p:cNvPr>
            <p:cNvGrpSpPr/>
            <p:nvPr/>
          </p:nvGrpSpPr>
          <p:grpSpPr>
            <a:xfrm>
              <a:off x="4733292" y="2430689"/>
              <a:ext cx="386617" cy="834029"/>
              <a:chOff x="4395788" y="2198688"/>
              <a:chExt cx="344488" cy="742951"/>
            </a:xfrm>
            <a:solidFill>
              <a:srgbClr val="5FA6AE"/>
            </a:solidFill>
          </p:grpSpPr>
          <p:sp>
            <p:nvSpPr>
              <p:cNvPr id="50" name="Oval 75">
                <a:extLst>
                  <a:ext uri="{FF2B5EF4-FFF2-40B4-BE49-F238E27FC236}">
                    <a16:creationId xmlns:a16="http://schemas.microsoft.com/office/drawing/2014/main" id="{E6D23E4C-3F95-4A4E-8B9C-8580ABE9622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1" name="Freeform 7">
                <a:extLst>
                  <a:ext uri="{FF2B5EF4-FFF2-40B4-BE49-F238E27FC236}">
                    <a16:creationId xmlns:a16="http://schemas.microsoft.com/office/drawing/2014/main" id="{BE443E91-A91B-4190-B82C-51133AFF2FB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sp>
        <p:nvSpPr>
          <p:cNvPr id="82" name="文本框 22">
            <a:extLst>
              <a:ext uri="{FF2B5EF4-FFF2-40B4-BE49-F238E27FC236}">
                <a16:creationId xmlns:a16="http://schemas.microsoft.com/office/drawing/2014/main" id="{CC3EDF4F-F864-426D-B6B9-5E0DA5AFB13B}"/>
              </a:ext>
            </a:extLst>
          </p:cNvPr>
          <p:cNvSpPr txBox="1"/>
          <p:nvPr/>
        </p:nvSpPr>
        <p:spPr>
          <a:xfrm>
            <a:off x="4500928" y="681038"/>
            <a:ext cx="3225739"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责任介绍</a:t>
            </a:r>
            <a:r>
              <a:rPr lang="en-US" altLang="zh-CN" sz="2400" b="1" dirty="0">
                <a:solidFill>
                  <a:schemeClr val="accent6">
                    <a:lumMod val="75000"/>
                  </a:schemeClr>
                </a:solidFill>
                <a:cs typeface="+mn-ea"/>
                <a:sym typeface="+mn-lt"/>
              </a:rPr>
              <a:t>—</a:t>
            </a:r>
            <a:r>
              <a:rPr lang="zh-CN" altLang="en-US" sz="2000" b="1" dirty="0">
                <a:solidFill>
                  <a:schemeClr val="accent6">
                    <a:lumMod val="75000"/>
                  </a:schemeClr>
                </a:solidFill>
                <a:cs typeface="+mn-ea"/>
                <a:sym typeface="+mn-lt"/>
              </a:rPr>
              <a:t>女性群体</a:t>
            </a:r>
          </a:p>
        </p:txBody>
      </p:sp>
      <p:cxnSp>
        <p:nvCxnSpPr>
          <p:cNvPr id="83" name="直接连接符 82">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1542590246"/>
              </p:ext>
            </p:extLst>
          </p:nvPr>
        </p:nvGraphicFramePr>
        <p:xfrm>
          <a:off x="1453074" y="1459622"/>
          <a:ext cx="8920636" cy="4434930"/>
        </p:xfrm>
        <a:graphic>
          <a:graphicData uri="http://schemas.openxmlformats.org/drawingml/2006/table">
            <a:tbl>
              <a:tblPr firstRow="1">
                <a:tableStyleId>{5C22544A-7EE6-4342-B048-85BDC9FD1C3A}</a:tableStyleId>
              </a:tblPr>
              <a:tblGrid>
                <a:gridCol w="643740">
                  <a:extLst>
                    <a:ext uri="{9D8B030D-6E8A-4147-A177-3AD203B41FA5}">
                      <a16:colId xmlns:a16="http://schemas.microsoft.com/office/drawing/2014/main" val="20000"/>
                    </a:ext>
                  </a:extLst>
                </a:gridCol>
                <a:gridCol w="1024758">
                  <a:extLst>
                    <a:ext uri="{9D8B030D-6E8A-4147-A177-3AD203B41FA5}">
                      <a16:colId xmlns:a16="http://schemas.microsoft.com/office/drawing/2014/main" val="20001"/>
                    </a:ext>
                  </a:extLst>
                </a:gridCol>
                <a:gridCol w="1481959">
                  <a:extLst>
                    <a:ext uri="{9D8B030D-6E8A-4147-A177-3AD203B41FA5}">
                      <a16:colId xmlns:a16="http://schemas.microsoft.com/office/drawing/2014/main" val="20002"/>
                    </a:ext>
                  </a:extLst>
                </a:gridCol>
                <a:gridCol w="2222938">
                  <a:extLst>
                    <a:ext uri="{9D8B030D-6E8A-4147-A177-3AD203B41FA5}">
                      <a16:colId xmlns:a16="http://schemas.microsoft.com/office/drawing/2014/main" val="20003"/>
                    </a:ext>
                  </a:extLst>
                </a:gridCol>
                <a:gridCol w="1450428">
                  <a:extLst>
                    <a:ext uri="{9D8B030D-6E8A-4147-A177-3AD203B41FA5}">
                      <a16:colId xmlns:a16="http://schemas.microsoft.com/office/drawing/2014/main" val="20004"/>
                    </a:ext>
                  </a:extLst>
                </a:gridCol>
                <a:gridCol w="867103">
                  <a:extLst>
                    <a:ext uri="{9D8B030D-6E8A-4147-A177-3AD203B41FA5}">
                      <a16:colId xmlns:a16="http://schemas.microsoft.com/office/drawing/2014/main" val="20005"/>
                    </a:ext>
                  </a:extLst>
                </a:gridCol>
                <a:gridCol w="1229710">
                  <a:extLst>
                    <a:ext uri="{9D8B030D-6E8A-4147-A177-3AD203B41FA5}">
                      <a16:colId xmlns:a16="http://schemas.microsoft.com/office/drawing/2014/main" val="20006"/>
                    </a:ext>
                  </a:extLst>
                </a:gridCol>
              </a:tblGrid>
              <a:tr h="700011">
                <a:tc>
                  <a:txBody>
                    <a:bodyPr/>
                    <a:lstStyle/>
                    <a:p>
                      <a:pPr marL="0" algn="ctr">
                        <a:lnSpc>
                          <a:spcPct val="100000"/>
                        </a:lnSpc>
                        <a:spcBef>
                          <a:spcPts val="30"/>
                        </a:spcBef>
                        <a:spcAft>
                          <a:spcPts val="0"/>
                        </a:spcAft>
                      </a:pPr>
                      <a:r>
                        <a:rPr lang="zh-CN" sz="1400" b="1" dirty="0">
                          <a:solidFill>
                            <a:schemeClr val="bg1"/>
                          </a:solidFill>
                          <a:effectLst/>
                          <a:latin typeface="+mn-ea"/>
                          <a:ea typeface="+mn-ea"/>
                        </a:rPr>
                        <a:t> 套餐</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30"/>
                        </a:spcBef>
                        <a:spcAft>
                          <a:spcPts val="0"/>
                        </a:spcAft>
                      </a:pPr>
                      <a:r>
                        <a:rPr lang="zh-CN" sz="1400" b="1" dirty="0">
                          <a:solidFill>
                            <a:schemeClr val="bg1"/>
                          </a:solidFill>
                          <a:effectLst/>
                          <a:latin typeface="+mn-ea"/>
                          <a:ea typeface="+mn-ea"/>
                        </a:rPr>
                        <a:t> 方案描述</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marR="127000" indent="76200" algn="ctr">
                        <a:lnSpc>
                          <a:spcPct val="100000"/>
                        </a:lnSpc>
                        <a:spcBef>
                          <a:spcPts val="105"/>
                        </a:spcBef>
                        <a:spcAft>
                          <a:spcPts val="0"/>
                        </a:spcAft>
                      </a:pPr>
                      <a:r>
                        <a:rPr lang="zh-CN" sz="1400" b="1" dirty="0">
                          <a:solidFill>
                            <a:schemeClr val="bg1"/>
                          </a:solidFill>
                          <a:effectLst/>
                          <a:latin typeface="+mn-ea"/>
                          <a:ea typeface="+mn-ea"/>
                        </a:rPr>
                        <a:t>意外伤害保额</a:t>
                      </a:r>
                      <a:endParaRPr lang="en-US" altLang="zh-CN" sz="1400" b="1" dirty="0">
                        <a:solidFill>
                          <a:schemeClr val="bg1"/>
                        </a:solidFill>
                        <a:effectLst/>
                        <a:latin typeface="+mn-ea"/>
                        <a:ea typeface="+mn-ea"/>
                      </a:endParaRPr>
                    </a:p>
                    <a:p>
                      <a:pPr marL="0" marR="127000" indent="76200" algn="ctr">
                        <a:lnSpc>
                          <a:spcPct val="100000"/>
                        </a:lnSpc>
                        <a:spcBef>
                          <a:spcPts val="10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30"/>
                        </a:spcBef>
                        <a:spcAft>
                          <a:spcPts val="0"/>
                        </a:spcAft>
                      </a:pPr>
                      <a:r>
                        <a:rPr lang="zh-CN" sz="1400" b="1" dirty="0">
                          <a:solidFill>
                            <a:schemeClr val="bg1"/>
                          </a:solidFill>
                          <a:effectLst/>
                          <a:latin typeface="+mn-ea"/>
                          <a:ea typeface="+mn-ea"/>
                        </a:rPr>
                        <a:t>癌症承保责任</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marR="187325" indent="76200" algn="ctr">
                        <a:lnSpc>
                          <a:spcPct val="100000"/>
                        </a:lnSpc>
                        <a:spcBef>
                          <a:spcPts val="25"/>
                        </a:spcBef>
                        <a:spcAft>
                          <a:spcPts val="0"/>
                        </a:spcAft>
                      </a:pPr>
                      <a:r>
                        <a:rPr lang="zh-CN" sz="1400" b="1" dirty="0">
                          <a:solidFill>
                            <a:schemeClr val="bg1"/>
                          </a:solidFill>
                          <a:effectLst/>
                          <a:latin typeface="+mn-ea"/>
                          <a:ea typeface="+mn-ea"/>
                        </a:rPr>
                        <a:t>最高赔付额度</a:t>
                      </a:r>
                      <a:endParaRPr lang="en-US" altLang="zh-CN" sz="1400" b="1" dirty="0">
                        <a:solidFill>
                          <a:schemeClr val="bg1"/>
                        </a:solidFill>
                        <a:effectLst/>
                        <a:latin typeface="+mn-ea"/>
                        <a:ea typeface="+mn-ea"/>
                      </a:endParaRPr>
                    </a:p>
                    <a:p>
                      <a:pPr marL="0" marR="187325" indent="76200" algn="ctr">
                        <a:lnSpc>
                          <a:spcPct val="100000"/>
                        </a:lnSpc>
                        <a:spcBef>
                          <a:spcPts val="2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20"/>
                        </a:spcBef>
                        <a:spcAft>
                          <a:spcPts val="0"/>
                        </a:spcAft>
                      </a:pPr>
                      <a:r>
                        <a:rPr lang="zh-CN" sz="1400" b="1" dirty="0">
                          <a:solidFill>
                            <a:schemeClr val="bg1"/>
                          </a:solidFill>
                          <a:effectLst/>
                          <a:latin typeface="+mn-ea"/>
                          <a:ea typeface="+mn-ea"/>
                        </a:rPr>
                        <a:t> 保险费</a:t>
                      </a:r>
                    </a:p>
                    <a:p>
                      <a:pPr marL="0" algn="ctr">
                        <a:lnSpc>
                          <a:spcPct val="100000"/>
                        </a:lnSpc>
                        <a:spcBef>
                          <a:spcPts val="2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30"/>
                        </a:spcBef>
                        <a:spcAft>
                          <a:spcPts val="0"/>
                        </a:spcAft>
                      </a:pPr>
                      <a:r>
                        <a:rPr lang="zh-CN" sz="1400" b="1" dirty="0">
                          <a:solidFill>
                            <a:schemeClr val="bg1"/>
                          </a:solidFill>
                          <a:effectLst/>
                          <a:latin typeface="+mn-ea"/>
                          <a:ea typeface="+mn-ea"/>
                        </a:rPr>
                        <a:t>份数</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extLst>
                  <a:ext uri="{0D108BD9-81ED-4DB2-BD59-A6C34878D82A}">
                    <a16:rowId xmlns:a16="http://schemas.microsoft.com/office/drawing/2014/main" val="10000"/>
                  </a:ext>
                </a:extLst>
              </a:tr>
              <a:tr h="700011">
                <a:tc>
                  <a:txBody>
                    <a:bodyPr/>
                    <a:lstStyle/>
                    <a:p>
                      <a:pPr marL="0" algn="ctr">
                        <a:lnSpc>
                          <a:spcPct val="100000"/>
                        </a:lnSpc>
                        <a:spcAft>
                          <a:spcPts val="0"/>
                        </a:spcAft>
                      </a:pPr>
                      <a:r>
                        <a:rPr lang="en-US" altLang="zh-CN" sz="1400" b="1" dirty="0">
                          <a:solidFill>
                            <a:schemeClr val="tx1">
                              <a:lumMod val="50000"/>
                              <a:lumOff val="50000"/>
                            </a:schemeClr>
                          </a:solidFill>
                          <a:effectLst/>
                          <a:latin typeface="+mn-ea"/>
                          <a:ea typeface="+mn-ea"/>
                          <a:cs typeface="+mn-cs"/>
                        </a:rPr>
                        <a:t>A</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45"/>
                        </a:spcBef>
                        <a:spcAft>
                          <a:spcPts val="0"/>
                        </a:spcAft>
                      </a:pPr>
                      <a:r>
                        <a:rPr lang="zh-CN" sz="1400" b="1" dirty="0">
                          <a:solidFill>
                            <a:schemeClr val="tx1">
                              <a:lumMod val="50000"/>
                              <a:lumOff val="50000"/>
                            </a:schemeClr>
                          </a:solidFill>
                          <a:effectLst/>
                          <a:latin typeface="+mn-ea"/>
                          <a:ea typeface="+mn-ea"/>
                        </a:rPr>
                        <a:t>两癌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20000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395"/>
                        </a:spcBef>
                        <a:spcAft>
                          <a:spcPts val="0"/>
                        </a:spcAft>
                      </a:pPr>
                      <a:r>
                        <a:rPr lang="zh-CN" sz="1400" b="1" dirty="0">
                          <a:solidFill>
                            <a:schemeClr val="tx1">
                              <a:lumMod val="50000"/>
                              <a:lumOff val="50000"/>
                            </a:schemeClr>
                          </a:solidFill>
                          <a:effectLst/>
                          <a:latin typeface="+mn-ea"/>
                          <a:ea typeface="+mn-ea"/>
                        </a:rPr>
                        <a:t>原发性乳腺癌</a:t>
                      </a:r>
                    </a:p>
                    <a:p>
                      <a:pPr marL="0" algn="ctr">
                        <a:lnSpc>
                          <a:spcPct val="100000"/>
                        </a:lnSpc>
                        <a:spcBef>
                          <a:spcPts val="540"/>
                        </a:spcBef>
                        <a:spcAft>
                          <a:spcPts val="0"/>
                        </a:spcAft>
                      </a:pPr>
                      <a:r>
                        <a:rPr lang="zh-CN" sz="1400" b="1" dirty="0">
                          <a:solidFill>
                            <a:schemeClr val="tx1">
                              <a:lumMod val="50000"/>
                              <a:lumOff val="50000"/>
                            </a:schemeClr>
                          </a:solidFill>
                          <a:effectLst/>
                          <a:latin typeface="+mn-ea"/>
                          <a:ea typeface="+mn-ea"/>
                        </a:rPr>
                        <a:t>原发性宫颈癌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0"/>
                        </a:spcBef>
                        <a:spcAft>
                          <a:spcPts val="0"/>
                        </a:spcAft>
                      </a:pPr>
                      <a:r>
                        <a:rPr lang="zh-CN" sz="1400" b="1" kern="1200" dirty="0">
                          <a:solidFill>
                            <a:schemeClr val="tx1">
                              <a:lumMod val="50000"/>
                              <a:lumOff val="50000"/>
                            </a:schemeClr>
                          </a:solidFill>
                          <a:effectLst/>
                          <a:latin typeface="+mn-ea"/>
                          <a:ea typeface="+mn-ea"/>
                          <a:cs typeface="+mn-cs"/>
                        </a:rPr>
                        <a:t>20000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0"/>
                        </a:spcBef>
                        <a:spcAft>
                          <a:spcPts val="0"/>
                        </a:spcAft>
                      </a:pPr>
                      <a:r>
                        <a:rPr lang="zh-CN" sz="1400" b="1" dirty="0">
                          <a:solidFill>
                            <a:schemeClr val="tx1">
                              <a:lumMod val="50000"/>
                              <a:lumOff val="50000"/>
                            </a:schemeClr>
                          </a:solidFill>
                          <a:effectLst/>
                          <a:latin typeface="+mn-ea"/>
                          <a:ea typeface="+mn-ea"/>
                        </a:rPr>
                        <a:t>40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55245" indent="-38100" algn="ctr">
                        <a:lnSpc>
                          <a:spcPct val="100000"/>
                        </a:lnSpc>
                        <a:spcBef>
                          <a:spcPts val="420"/>
                        </a:spcBef>
                        <a:spcAft>
                          <a:spcPts val="0"/>
                        </a:spcAft>
                      </a:pPr>
                      <a:r>
                        <a:rPr lang="zh-CN" sz="1400" b="1" dirty="0">
                          <a:solidFill>
                            <a:schemeClr val="tx1">
                              <a:lumMod val="50000"/>
                              <a:lumOff val="50000"/>
                            </a:schemeClr>
                          </a:solidFill>
                          <a:effectLst/>
                          <a:latin typeface="+mn-ea"/>
                          <a:ea typeface="+mn-ea"/>
                        </a:rPr>
                        <a:t>最多2份</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182831">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B</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四癌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20000 </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755"/>
                        </a:spcBef>
                        <a:spcAft>
                          <a:spcPts val="0"/>
                        </a:spcAft>
                      </a:pPr>
                      <a:r>
                        <a:rPr lang="zh-CN" sz="1400" b="1" kern="1200" dirty="0">
                          <a:solidFill>
                            <a:schemeClr val="tx1">
                              <a:lumMod val="50000"/>
                              <a:lumOff val="50000"/>
                            </a:schemeClr>
                          </a:solidFill>
                          <a:effectLst/>
                          <a:latin typeface="+mn-ea"/>
                          <a:ea typeface="+mn-ea"/>
                          <a:cs typeface="+mn-cs"/>
                        </a:rPr>
                        <a:t>原发性乳腺癌</a:t>
                      </a:r>
                    </a:p>
                    <a:p>
                      <a:pPr marL="0" algn="ctr">
                        <a:lnSpc>
                          <a:spcPct val="100000"/>
                        </a:lnSpc>
                        <a:spcBef>
                          <a:spcPts val="365"/>
                        </a:spcBef>
                        <a:spcAft>
                          <a:spcPts val="0"/>
                        </a:spcAft>
                      </a:pPr>
                      <a:r>
                        <a:rPr lang="zh-CN" sz="1400" b="1" kern="1200" dirty="0">
                          <a:solidFill>
                            <a:schemeClr val="tx1">
                              <a:lumMod val="50000"/>
                              <a:lumOff val="50000"/>
                            </a:schemeClr>
                          </a:solidFill>
                          <a:effectLst/>
                          <a:latin typeface="+mn-ea"/>
                          <a:ea typeface="+mn-ea"/>
                          <a:cs typeface="+mn-cs"/>
                        </a:rPr>
                        <a:t>原发性宫颈癌</a:t>
                      </a:r>
                    </a:p>
                    <a:p>
                      <a:pPr marL="0" algn="ctr">
                        <a:lnSpc>
                          <a:spcPct val="100000"/>
                        </a:lnSpc>
                        <a:spcBef>
                          <a:spcPts val="715"/>
                        </a:spcBef>
                        <a:spcAft>
                          <a:spcPts val="0"/>
                        </a:spcAft>
                      </a:pPr>
                      <a:r>
                        <a:rPr lang="zh-CN" sz="1400" b="1" kern="1200" dirty="0">
                          <a:solidFill>
                            <a:schemeClr val="tx1">
                              <a:lumMod val="50000"/>
                              <a:lumOff val="50000"/>
                            </a:schemeClr>
                          </a:solidFill>
                          <a:effectLst/>
                          <a:latin typeface="+mn-ea"/>
                          <a:ea typeface="+mn-ea"/>
                          <a:cs typeface="+mn-cs"/>
                        </a:rPr>
                        <a:t>原发性卵巢癌</a:t>
                      </a:r>
                    </a:p>
                    <a:p>
                      <a:pPr marL="0" algn="ctr">
                        <a:lnSpc>
                          <a:spcPct val="100000"/>
                        </a:lnSpc>
                        <a:spcBef>
                          <a:spcPts val="365"/>
                        </a:spcBef>
                        <a:spcAft>
                          <a:spcPts val="0"/>
                        </a:spcAft>
                      </a:pPr>
                      <a:r>
                        <a:rPr lang="zh-CN" sz="1400" b="1" kern="1200" dirty="0">
                          <a:solidFill>
                            <a:schemeClr val="tx1">
                              <a:lumMod val="50000"/>
                              <a:lumOff val="50000"/>
                            </a:schemeClr>
                          </a:solidFill>
                          <a:effectLst/>
                          <a:latin typeface="+mn-ea"/>
                          <a:ea typeface="+mn-ea"/>
                          <a:cs typeface="+mn-cs"/>
                        </a:rPr>
                        <a:t>原发性子宫内膜癌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48285" algn="ctr">
                        <a:lnSpc>
                          <a:spcPct val="100000"/>
                        </a:lnSpc>
                        <a:spcAft>
                          <a:spcPts val="0"/>
                        </a:spcAft>
                      </a:pPr>
                      <a:r>
                        <a:rPr lang="en-US" altLang="zh-CN" sz="1400" b="1" kern="1200" dirty="0">
                          <a:solidFill>
                            <a:schemeClr val="tx1">
                              <a:lumMod val="50000"/>
                              <a:lumOff val="50000"/>
                            </a:schemeClr>
                          </a:solidFill>
                          <a:effectLst/>
                          <a:latin typeface="+mn-ea"/>
                          <a:ea typeface="+mn-ea"/>
                          <a:cs typeface="+mn-cs"/>
                        </a:rPr>
                        <a:t>      </a:t>
                      </a:r>
                      <a:r>
                        <a:rPr lang="zh-CN" sz="1400" b="1" kern="1200" dirty="0">
                          <a:solidFill>
                            <a:schemeClr val="tx1">
                              <a:lumMod val="50000"/>
                              <a:lumOff val="50000"/>
                            </a:schemeClr>
                          </a:solidFill>
                          <a:effectLst/>
                          <a:latin typeface="+mn-ea"/>
                          <a:ea typeface="+mn-ea"/>
                          <a:cs typeface="+mn-cs"/>
                        </a:rPr>
                        <a:t>20000 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60 </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最多2份</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1870">
                <a:tc rowSpan="3">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C</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七癌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40000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455"/>
                        </a:spcBef>
                        <a:spcAft>
                          <a:spcPts val="0"/>
                        </a:spcAft>
                      </a:pPr>
                      <a:r>
                        <a:rPr lang="zh-CN" sz="1400" b="1" dirty="0">
                          <a:solidFill>
                            <a:schemeClr val="tx1">
                              <a:lumMod val="50000"/>
                              <a:lumOff val="50000"/>
                            </a:schemeClr>
                          </a:solidFill>
                          <a:effectLst/>
                          <a:latin typeface="+mn-ea"/>
                          <a:ea typeface="+mn-ea"/>
                        </a:rPr>
                        <a:t>原发性乳腺癌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78765" algn="ctr">
                        <a:lnSpc>
                          <a:spcPct val="100000"/>
                        </a:lnSpc>
                        <a:spcBef>
                          <a:spcPts val="860"/>
                        </a:spcBef>
                        <a:spcAft>
                          <a:spcPts val="0"/>
                        </a:spcAft>
                      </a:pPr>
                      <a:r>
                        <a:rPr lang="en-US" altLang="zh-CN" sz="1400" b="1" kern="1200" dirty="0">
                          <a:solidFill>
                            <a:schemeClr val="tx1">
                              <a:lumMod val="50000"/>
                              <a:lumOff val="50000"/>
                            </a:schemeClr>
                          </a:solidFill>
                          <a:effectLst/>
                          <a:latin typeface="+mn-ea"/>
                          <a:ea typeface="+mn-ea"/>
                          <a:cs typeface="+mn-cs"/>
                        </a:rPr>
                        <a:t>     </a:t>
                      </a:r>
                      <a:r>
                        <a:rPr lang="zh-CN" sz="1400" b="1" kern="1200" dirty="0">
                          <a:solidFill>
                            <a:schemeClr val="tx1">
                              <a:lumMod val="50000"/>
                              <a:lumOff val="50000"/>
                            </a:schemeClr>
                          </a:solidFill>
                          <a:effectLst/>
                          <a:latin typeface="+mn-ea"/>
                          <a:ea typeface="+mn-ea"/>
                          <a:cs typeface="+mn-cs"/>
                        </a:rPr>
                        <a:t>80000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algn="ctr">
                        <a:lnSpc>
                          <a:spcPct val="100000"/>
                        </a:lnSpc>
                        <a:spcBef>
                          <a:spcPts val="5"/>
                        </a:spcBef>
                        <a:spcAft>
                          <a:spcPts val="0"/>
                        </a:spcAft>
                      </a:pPr>
                      <a:r>
                        <a:rPr lang="zh-CN" sz="1400" b="1" dirty="0">
                          <a:solidFill>
                            <a:schemeClr val="tx1">
                              <a:lumMod val="50000"/>
                              <a:lumOff val="50000"/>
                            </a:schemeClr>
                          </a:solidFill>
                          <a:effectLst/>
                          <a:latin typeface="+mn-ea"/>
                          <a:ea typeface="+mn-ea"/>
                        </a:rPr>
                        <a:t>200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55245" indent="-38100" algn="ctr">
                        <a:lnSpc>
                          <a:spcPct val="100000"/>
                        </a:lnSpc>
                        <a:spcBef>
                          <a:spcPts val="905"/>
                        </a:spcBef>
                        <a:spcAft>
                          <a:spcPts val="0"/>
                        </a:spcAft>
                      </a:pPr>
                      <a:r>
                        <a:rPr lang="zh-CN" sz="1400" b="1" dirty="0">
                          <a:solidFill>
                            <a:schemeClr val="tx1">
                              <a:lumMod val="50000"/>
                              <a:lumOff val="50000"/>
                            </a:schemeClr>
                          </a:solidFill>
                          <a:effectLst/>
                          <a:latin typeface="+mn-ea"/>
                          <a:ea typeface="+mn-ea"/>
                        </a:rPr>
                        <a:t>最多1份</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62607">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ctr">
                        <a:lnSpc>
                          <a:spcPct val="100000"/>
                        </a:lnSpc>
                        <a:spcBef>
                          <a:spcPts val="440"/>
                        </a:spcBef>
                        <a:spcAft>
                          <a:spcPts val="0"/>
                        </a:spcAft>
                      </a:pPr>
                      <a:r>
                        <a:rPr lang="zh-CN" sz="1400" b="1" dirty="0">
                          <a:solidFill>
                            <a:schemeClr val="tx1">
                              <a:lumMod val="50000"/>
                              <a:lumOff val="50000"/>
                            </a:schemeClr>
                          </a:solidFill>
                          <a:effectLst/>
                          <a:latin typeface="+mn-ea"/>
                          <a:ea typeface="+mn-ea"/>
                        </a:rPr>
                        <a:t>原发性宫颈癌</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78765" algn="ctr">
                        <a:lnSpc>
                          <a:spcPct val="100000"/>
                        </a:lnSpc>
                        <a:spcBef>
                          <a:spcPts val="850"/>
                        </a:spcBef>
                        <a:spcAft>
                          <a:spcPts val="0"/>
                        </a:spcAft>
                      </a:pPr>
                      <a:r>
                        <a:rPr lang="en-US" altLang="zh-CN" sz="1400" b="1" kern="1200" dirty="0">
                          <a:solidFill>
                            <a:schemeClr val="tx1">
                              <a:lumMod val="50000"/>
                              <a:lumOff val="50000"/>
                            </a:schemeClr>
                          </a:solidFill>
                          <a:effectLst/>
                          <a:latin typeface="+mn-ea"/>
                          <a:ea typeface="+mn-ea"/>
                          <a:cs typeface="+mn-cs"/>
                        </a:rPr>
                        <a:t>    </a:t>
                      </a:r>
                      <a:r>
                        <a:rPr lang="zh-CN" sz="1400" b="1" kern="1200" dirty="0">
                          <a:solidFill>
                            <a:schemeClr val="tx1">
                              <a:lumMod val="50000"/>
                              <a:lumOff val="50000"/>
                            </a:schemeClr>
                          </a:solidFill>
                          <a:effectLst/>
                          <a:latin typeface="+mn-ea"/>
                          <a:ea typeface="+mn-ea"/>
                          <a:cs typeface="+mn-cs"/>
                        </a:rPr>
                        <a:t>60000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4"/>
                  </a:ext>
                </a:extLst>
              </a:tr>
              <a:tr h="106272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algn="ctr">
                        <a:lnSpc>
                          <a:spcPct val="100000"/>
                        </a:lnSpc>
                        <a:spcBef>
                          <a:spcPts val="680"/>
                        </a:spcBef>
                        <a:spcAft>
                          <a:spcPts val="0"/>
                        </a:spcAft>
                      </a:pPr>
                      <a:r>
                        <a:rPr lang="zh-CN" sz="1400" b="1" spc="-5" dirty="0">
                          <a:solidFill>
                            <a:schemeClr val="tx1">
                              <a:lumMod val="50000"/>
                              <a:lumOff val="50000"/>
                            </a:schemeClr>
                          </a:solidFill>
                          <a:effectLst/>
                          <a:latin typeface="+mn-ea"/>
                          <a:ea typeface="+mn-ea"/>
                        </a:rPr>
                        <a:t>原发性卵巢癌</a:t>
                      </a:r>
                      <a:endParaRPr lang="zh-CN" sz="1400" b="1" dirty="0">
                        <a:solidFill>
                          <a:schemeClr val="tx1">
                            <a:lumMod val="50000"/>
                            <a:lumOff val="50000"/>
                          </a:schemeClr>
                        </a:solidFill>
                        <a:effectLst/>
                        <a:latin typeface="+mn-ea"/>
                        <a:ea typeface="+mn-ea"/>
                      </a:endParaRPr>
                    </a:p>
                    <a:p>
                      <a:pPr marL="0" marR="284480" algn="ctr">
                        <a:lnSpc>
                          <a:spcPct val="100000"/>
                        </a:lnSpc>
                        <a:spcBef>
                          <a:spcPts val="60"/>
                        </a:spcBef>
                        <a:spcAft>
                          <a:spcPts val="0"/>
                        </a:spcAft>
                      </a:pPr>
                      <a:r>
                        <a:rPr lang="en-US" altLang="zh-CN" sz="1400" b="1" spc="-20" dirty="0">
                          <a:solidFill>
                            <a:schemeClr val="tx1">
                              <a:lumMod val="50000"/>
                              <a:lumOff val="50000"/>
                            </a:schemeClr>
                          </a:solidFill>
                          <a:effectLst/>
                          <a:latin typeface="+mn-ea"/>
                          <a:ea typeface="+mn-ea"/>
                        </a:rPr>
                        <a:t>   </a:t>
                      </a:r>
                      <a:r>
                        <a:rPr lang="zh-CN" sz="1400" b="1" spc="-20" dirty="0">
                          <a:solidFill>
                            <a:schemeClr val="tx1">
                              <a:lumMod val="50000"/>
                              <a:lumOff val="50000"/>
                            </a:schemeClr>
                          </a:solidFill>
                          <a:effectLst/>
                          <a:latin typeface="+mn-ea"/>
                          <a:ea typeface="+mn-ea"/>
                        </a:rPr>
                        <a:t>原发性子宫内膜癌</a:t>
                      </a:r>
                      <a:endParaRPr lang="en-US" altLang="zh-CN" sz="1400" b="1" spc="-20" dirty="0">
                        <a:solidFill>
                          <a:schemeClr val="tx1">
                            <a:lumMod val="50000"/>
                            <a:lumOff val="50000"/>
                          </a:schemeClr>
                        </a:solidFill>
                        <a:effectLst/>
                        <a:latin typeface="+mn-ea"/>
                        <a:ea typeface="+mn-ea"/>
                      </a:endParaRPr>
                    </a:p>
                    <a:p>
                      <a:pPr marL="0" marR="284480" algn="ctr">
                        <a:lnSpc>
                          <a:spcPct val="100000"/>
                        </a:lnSpc>
                        <a:spcBef>
                          <a:spcPts val="60"/>
                        </a:spcBef>
                        <a:spcAft>
                          <a:spcPts val="0"/>
                        </a:spcAft>
                      </a:pPr>
                      <a:r>
                        <a:rPr lang="en-US" altLang="zh-CN" sz="1400" b="1" spc="-10" dirty="0">
                          <a:solidFill>
                            <a:schemeClr val="tx1">
                              <a:lumMod val="50000"/>
                              <a:lumOff val="50000"/>
                            </a:schemeClr>
                          </a:solidFill>
                          <a:effectLst/>
                          <a:latin typeface="+mn-ea"/>
                          <a:ea typeface="+mn-ea"/>
                        </a:rPr>
                        <a:t>       </a:t>
                      </a:r>
                      <a:r>
                        <a:rPr lang="zh-CN" sz="1400" b="1" spc="-10" dirty="0">
                          <a:solidFill>
                            <a:schemeClr val="tx1">
                              <a:lumMod val="50000"/>
                              <a:lumOff val="50000"/>
                            </a:schemeClr>
                          </a:solidFill>
                          <a:effectLst/>
                          <a:latin typeface="+mn-ea"/>
                          <a:ea typeface="+mn-ea"/>
                        </a:rPr>
                        <a:t>原发性输卵管癌</a:t>
                      </a:r>
                      <a:endParaRPr lang="en-US" altLang="zh-CN" sz="1400" b="1" spc="-10" dirty="0">
                        <a:solidFill>
                          <a:schemeClr val="tx1">
                            <a:lumMod val="50000"/>
                            <a:lumOff val="50000"/>
                          </a:schemeClr>
                        </a:solidFill>
                        <a:effectLst/>
                        <a:latin typeface="+mn-ea"/>
                        <a:ea typeface="+mn-ea"/>
                      </a:endParaRPr>
                    </a:p>
                    <a:p>
                      <a:pPr marL="0" marR="284480" algn="ctr">
                        <a:lnSpc>
                          <a:spcPct val="100000"/>
                        </a:lnSpc>
                        <a:spcBef>
                          <a:spcPts val="60"/>
                        </a:spcBef>
                        <a:spcAft>
                          <a:spcPts val="0"/>
                        </a:spcAft>
                      </a:pPr>
                      <a:r>
                        <a:rPr lang="en-US" altLang="zh-CN" sz="1400" b="1" spc="-15" dirty="0">
                          <a:solidFill>
                            <a:schemeClr val="tx1">
                              <a:lumMod val="50000"/>
                              <a:lumOff val="50000"/>
                            </a:schemeClr>
                          </a:solidFill>
                          <a:effectLst/>
                          <a:latin typeface="+mn-ea"/>
                          <a:ea typeface="+mn-ea"/>
                        </a:rPr>
                        <a:t>    </a:t>
                      </a:r>
                      <a:r>
                        <a:rPr lang="zh-CN" sz="1400" b="1" spc="-15" dirty="0">
                          <a:solidFill>
                            <a:schemeClr val="tx1">
                              <a:lumMod val="50000"/>
                              <a:lumOff val="50000"/>
                            </a:schemeClr>
                          </a:solidFill>
                          <a:effectLst/>
                          <a:latin typeface="+mn-ea"/>
                          <a:ea typeface="+mn-ea"/>
                        </a:rPr>
                        <a:t>原发性阴道癌</a:t>
                      </a:r>
                      <a:endParaRPr lang="en-US" altLang="zh-CN" sz="1400" b="1" spc="0" dirty="0">
                        <a:solidFill>
                          <a:schemeClr val="tx1">
                            <a:lumMod val="50000"/>
                            <a:lumOff val="50000"/>
                          </a:schemeClr>
                        </a:solidFill>
                        <a:effectLst/>
                        <a:latin typeface="+mn-ea"/>
                        <a:ea typeface="+mn-ea"/>
                      </a:endParaRPr>
                    </a:p>
                    <a:p>
                      <a:pPr marL="0" marR="284480" algn="ctr">
                        <a:lnSpc>
                          <a:spcPct val="100000"/>
                        </a:lnSpc>
                        <a:spcBef>
                          <a:spcPts val="60"/>
                        </a:spcBef>
                        <a:spcAft>
                          <a:spcPts val="0"/>
                        </a:spcAft>
                      </a:pPr>
                      <a:r>
                        <a:rPr lang="en-US" altLang="zh-CN" sz="1400" b="1" dirty="0">
                          <a:solidFill>
                            <a:schemeClr val="tx1">
                              <a:lumMod val="50000"/>
                              <a:lumOff val="50000"/>
                            </a:schemeClr>
                          </a:solidFill>
                          <a:effectLst/>
                          <a:latin typeface="+mn-ea"/>
                          <a:ea typeface="+mn-ea"/>
                        </a:rPr>
                        <a:t>     </a:t>
                      </a:r>
                      <a:r>
                        <a:rPr lang="zh-CN" sz="1400" b="1" dirty="0">
                          <a:solidFill>
                            <a:schemeClr val="tx1">
                              <a:lumMod val="50000"/>
                              <a:lumOff val="50000"/>
                            </a:schemeClr>
                          </a:solidFill>
                          <a:effectLst/>
                          <a:latin typeface="+mn-ea"/>
                          <a:ea typeface="+mn-ea"/>
                        </a:rPr>
                        <a:t>子宫肉瘤</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78765" algn="ctr">
                        <a:lnSpc>
                          <a:spcPct val="100000"/>
                        </a:lnSpc>
                        <a:spcAft>
                          <a:spcPts val="0"/>
                        </a:spcAft>
                      </a:pPr>
                      <a:r>
                        <a:rPr lang="en-US" altLang="zh-CN" sz="1400" b="1" kern="1200" dirty="0">
                          <a:solidFill>
                            <a:schemeClr val="tx1">
                              <a:lumMod val="50000"/>
                              <a:lumOff val="50000"/>
                            </a:schemeClr>
                          </a:solidFill>
                          <a:effectLst/>
                          <a:latin typeface="+mn-ea"/>
                          <a:ea typeface="+mn-ea"/>
                          <a:cs typeface="+mn-cs"/>
                        </a:rPr>
                        <a:t>    </a:t>
                      </a:r>
                      <a:r>
                        <a:rPr lang="zh-CN" sz="1400" b="1" kern="1200" dirty="0">
                          <a:solidFill>
                            <a:schemeClr val="tx1">
                              <a:lumMod val="50000"/>
                              <a:lumOff val="50000"/>
                            </a:schemeClr>
                          </a:solidFill>
                          <a:effectLst/>
                          <a:latin typeface="+mn-ea"/>
                          <a:ea typeface="+mn-ea"/>
                          <a:cs typeface="+mn-cs"/>
                        </a:rPr>
                        <a:t>20000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5"/>
                  </a:ext>
                </a:extLst>
              </a:tr>
            </a:tbl>
          </a:graphicData>
        </a:graphic>
      </p:graphicFrame>
      <p:sp>
        <p:nvSpPr>
          <p:cNvPr id="7" name="矩形 6"/>
          <p:cNvSpPr/>
          <p:nvPr/>
        </p:nvSpPr>
        <p:spPr>
          <a:xfrm>
            <a:off x="1415257" y="6051914"/>
            <a:ext cx="3926075" cy="338554"/>
          </a:xfrm>
          <a:prstGeom prst="rect">
            <a:avLst/>
          </a:prstGeom>
        </p:spPr>
        <p:txBody>
          <a:bodyPr wrap="none">
            <a:spAutoFit/>
          </a:bodyPr>
          <a:lstStyle/>
          <a:p>
            <a:r>
              <a:rPr lang="zh-CN" altLang="zh-CN" sz="1600" b="1" dirty="0">
                <a:solidFill>
                  <a:schemeClr val="tx1">
                    <a:lumMod val="65000"/>
                    <a:lumOff val="35000"/>
                  </a:schemeClr>
                </a:solidFill>
                <a:latin typeface="+mn-ea"/>
              </a:rPr>
              <a:t>注：</a:t>
            </a:r>
            <a:r>
              <a:rPr lang="zh-CN" altLang="en-US" sz="1600" b="1" dirty="0">
                <a:solidFill>
                  <a:schemeClr val="tx1">
                    <a:lumMod val="65000"/>
                    <a:lumOff val="35000"/>
                  </a:schemeClr>
                </a:solidFill>
                <a:latin typeface="+mn-ea"/>
              </a:rPr>
              <a:t>健康体投保，</a:t>
            </a:r>
            <a:r>
              <a:rPr lang="zh-CN" altLang="zh-CN" sz="1600" b="1" dirty="0">
                <a:solidFill>
                  <a:schemeClr val="tx1">
                    <a:lumMod val="65000"/>
                    <a:lumOff val="35000"/>
                  </a:schemeClr>
                </a:solidFill>
                <a:latin typeface="+mn-ea"/>
              </a:rPr>
              <a:t>首次投保90日观察期。</a:t>
            </a:r>
            <a:endParaRPr lang="zh-CN" altLang="en-US" sz="1600" b="1" dirty="0">
              <a:solidFill>
                <a:schemeClr val="tx1">
                  <a:lumMod val="65000"/>
                  <a:lumOff val="35000"/>
                </a:schemeClr>
              </a:solidFill>
              <a:latin typeface="+mn-ea"/>
            </a:endParaRPr>
          </a:p>
        </p:txBody>
      </p:sp>
      <p:pic>
        <p:nvPicPr>
          <p:cNvPr id="93" name="图片 92">
            <a:extLst>
              <a:ext uri="{FF2B5EF4-FFF2-40B4-BE49-F238E27FC236}">
                <a16:creationId xmlns:a16="http://schemas.microsoft.com/office/drawing/2014/main" id="{D56767DB-860A-4484-8D51-B5CB10D15D2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1651144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20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rgbClr val="F27691"/>
              </a:solidFill>
              <a:latin typeface="+mn-ea"/>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grpSp>
        <p:nvGrpSpPr>
          <p:cNvPr id="2" name="组合 1"/>
          <p:cNvGrpSpPr/>
          <p:nvPr/>
        </p:nvGrpSpPr>
        <p:grpSpPr>
          <a:xfrm>
            <a:off x="7674090" y="5969722"/>
            <a:ext cx="4342124" cy="834029"/>
            <a:chOff x="777785" y="2430689"/>
            <a:chExt cx="4342124" cy="834029"/>
          </a:xfrm>
        </p:grpSpPr>
        <p:grpSp>
          <p:nvGrpSpPr>
            <p:cNvPr id="4" name="Group 74">
              <a:extLst>
                <a:ext uri="{FF2B5EF4-FFF2-40B4-BE49-F238E27FC236}">
                  <a16:creationId xmlns:a16="http://schemas.microsoft.com/office/drawing/2014/main" id="{A26BBF7F-FFA8-4B62-9CE0-09424947479A}"/>
                </a:ext>
              </a:extLst>
            </p:cNvPr>
            <p:cNvGrpSpPr/>
            <p:nvPr/>
          </p:nvGrpSpPr>
          <p:grpSpPr>
            <a:xfrm>
              <a:off x="777785" y="2430689"/>
              <a:ext cx="386617" cy="834029"/>
              <a:chOff x="4395788" y="2198688"/>
              <a:chExt cx="344488" cy="742951"/>
            </a:xfrm>
            <a:solidFill>
              <a:srgbClr val="F69FB2"/>
            </a:solidFill>
          </p:grpSpPr>
          <p:sp>
            <p:nvSpPr>
              <p:cNvPr id="20" name="Oval 75">
                <a:extLst>
                  <a:ext uri="{FF2B5EF4-FFF2-40B4-BE49-F238E27FC236}">
                    <a16:creationId xmlns:a16="http://schemas.microsoft.com/office/drawing/2014/main" id="{0C022EF4-8288-4BA3-BDE3-E3359C816821}"/>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1" name="Freeform 7">
                <a:extLst>
                  <a:ext uri="{FF2B5EF4-FFF2-40B4-BE49-F238E27FC236}">
                    <a16:creationId xmlns:a16="http://schemas.microsoft.com/office/drawing/2014/main" id="{4BF18766-C7BF-477F-AC7A-12A7438F468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8" name="Group 74">
              <a:extLst>
                <a:ext uri="{FF2B5EF4-FFF2-40B4-BE49-F238E27FC236}">
                  <a16:creationId xmlns:a16="http://schemas.microsoft.com/office/drawing/2014/main" id="{70DADBFB-B19C-4C6E-90A5-B60DDE6936C1}"/>
                </a:ext>
              </a:extLst>
            </p:cNvPr>
            <p:cNvGrpSpPr/>
            <p:nvPr/>
          </p:nvGrpSpPr>
          <p:grpSpPr>
            <a:xfrm>
              <a:off x="1217286" y="2430689"/>
              <a:ext cx="386617" cy="834029"/>
              <a:chOff x="4395788" y="2198688"/>
              <a:chExt cx="344488" cy="742951"/>
            </a:xfrm>
            <a:solidFill>
              <a:srgbClr val="F69FB2"/>
            </a:solidFill>
          </p:grpSpPr>
          <p:sp>
            <p:nvSpPr>
              <p:cNvPr id="23" name="Oval 75">
                <a:extLst>
                  <a:ext uri="{FF2B5EF4-FFF2-40B4-BE49-F238E27FC236}">
                    <a16:creationId xmlns:a16="http://schemas.microsoft.com/office/drawing/2014/main" id="{C6A9E77E-3A60-4893-B755-445D15D99CD7}"/>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4" name="Freeform 7">
                <a:extLst>
                  <a:ext uri="{FF2B5EF4-FFF2-40B4-BE49-F238E27FC236}">
                    <a16:creationId xmlns:a16="http://schemas.microsoft.com/office/drawing/2014/main" id="{8BA9C42F-9287-46C0-BBCB-5C598862A2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9" name="Group 74">
              <a:extLst>
                <a:ext uri="{FF2B5EF4-FFF2-40B4-BE49-F238E27FC236}">
                  <a16:creationId xmlns:a16="http://schemas.microsoft.com/office/drawing/2014/main" id="{FAFA0626-CEC5-4873-B4F4-ECF1C84943FA}"/>
                </a:ext>
              </a:extLst>
            </p:cNvPr>
            <p:cNvGrpSpPr/>
            <p:nvPr/>
          </p:nvGrpSpPr>
          <p:grpSpPr>
            <a:xfrm>
              <a:off x="1656787" y="2430689"/>
              <a:ext cx="386617" cy="834029"/>
              <a:chOff x="4395788" y="2198688"/>
              <a:chExt cx="344488" cy="742951"/>
            </a:xfrm>
            <a:solidFill>
              <a:srgbClr val="F69FB2"/>
            </a:solidFill>
          </p:grpSpPr>
          <p:sp>
            <p:nvSpPr>
              <p:cNvPr id="29" name="Oval 75">
                <a:extLst>
                  <a:ext uri="{FF2B5EF4-FFF2-40B4-BE49-F238E27FC236}">
                    <a16:creationId xmlns:a16="http://schemas.microsoft.com/office/drawing/2014/main" id="{5A2AC4D7-29E2-4BD9-8DCF-68553479DC4C}"/>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0" name="Freeform 7">
                <a:extLst>
                  <a:ext uri="{FF2B5EF4-FFF2-40B4-BE49-F238E27FC236}">
                    <a16:creationId xmlns:a16="http://schemas.microsoft.com/office/drawing/2014/main" id="{CC2118C1-4E48-43B6-8F08-A6ED19E4DA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11" name="Group 74">
              <a:extLst>
                <a:ext uri="{FF2B5EF4-FFF2-40B4-BE49-F238E27FC236}">
                  <a16:creationId xmlns:a16="http://schemas.microsoft.com/office/drawing/2014/main" id="{E3E95304-CC6E-428D-A3E4-50505948CD5B}"/>
                </a:ext>
              </a:extLst>
            </p:cNvPr>
            <p:cNvGrpSpPr/>
            <p:nvPr/>
          </p:nvGrpSpPr>
          <p:grpSpPr>
            <a:xfrm>
              <a:off x="2096287" y="2430689"/>
              <a:ext cx="386617" cy="834029"/>
              <a:chOff x="4395788" y="2198688"/>
              <a:chExt cx="344488" cy="742951"/>
            </a:xfrm>
            <a:solidFill>
              <a:srgbClr val="F69FB2"/>
            </a:solidFill>
          </p:grpSpPr>
          <p:sp>
            <p:nvSpPr>
              <p:cNvPr id="32" name="Oval 75">
                <a:extLst>
                  <a:ext uri="{FF2B5EF4-FFF2-40B4-BE49-F238E27FC236}">
                    <a16:creationId xmlns:a16="http://schemas.microsoft.com/office/drawing/2014/main" id="{1E728E18-B673-4113-9C82-4E5527F55DE2}"/>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3" name="Freeform 7">
                <a:extLst>
                  <a:ext uri="{FF2B5EF4-FFF2-40B4-BE49-F238E27FC236}">
                    <a16:creationId xmlns:a16="http://schemas.microsoft.com/office/drawing/2014/main" id="{CC9F1F4B-7893-4E21-9EEE-F4E9B63E3D5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13" name="Group 74">
              <a:extLst>
                <a:ext uri="{FF2B5EF4-FFF2-40B4-BE49-F238E27FC236}">
                  <a16:creationId xmlns:a16="http://schemas.microsoft.com/office/drawing/2014/main" id="{8DDA9F6D-30EF-4BD2-B879-AD65D4C7D28F}"/>
                </a:ext>
              </a:extLst>
            </p:cNvPr>
            <p:cNvGrpSpPr/>
            <p:nvPr/>
          </p:nvGrpSpPr>
          <p:grpSpPr>
            <a:xfrm>
              <a:off x="2535788" y="2430689"/>
              <a:ext cx="386617" cy="834029"/>
              <a:chOff x="4395788" y="2198688"/>
              <a:chExt cx="344488" cy="742951"/>
            </a:xfrm>
            <a:solidFill>
              <a:srgbClr val="5FA6AE"/>
            </a:solidFill>
          </p:grpSpPr>
          <p:sp>
            <p:nvSpPr>
              <p:cNvPr id="35" name="Oval 75">
                <a:extLst>
                  <a:ext uri="{FF2B5EF4-FFF2-40B4-BE49-F238E27FC236}">
                    <a16:creationId xmlns:a16="http://schemas.microsoft.com/office/drawing/2014/main" id="{67D9FF3F-CF62-4181-95C9-7E31060B44B3}"/>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6" name="Freeform 7">
                <a:extLst>
                  <a:ext uri="{FF2B5EF4-FFF2-40B4-BE49-F238E27FC236}">
                    <a16:creationId xmlns:a16="http://schemas.microsoft.com/office/drawing/2014/main" id="{90FB636D-B314-4756-9FE1-2D298F4E13B7}"/>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6" name="Group 74">
              <a:extLst>
                <a:ext uri="{FF2B5EF4-FFF2-40B4-BE49-F238E27FC236}">
                  <a16:creationId xmlns:a16="http://schemas.microsoft.com/office/drawing/2014/main" id="{36FCC91A-7434-49EE-ACE8-C56FC954878A}"/>
                </a:ext>
              </a:extLst>
            </p:cNvPr>
            <p:cNvGrpSpPr/>
            <p:nvPr/>
          </p:nvGrpSpPr>
          <p:grpSpPr>
            <a:xfrm>
              <a:off x="2975289" y="2430689"/>
              <a:ext cx="386617" cy="834029"/>
              <a:chOff x="4395788" y="2198688"/>
              <a:chExt cx="344488" cy="742951"/>
            </a:xfrm>
            <a:solidFill>
              <a:srgbClr val="5FA6AE"/>
            </a:solidFill>
          </p:grpSpPr>
          <p:sp>
            <p:nvSpPr>
              <p:cNvPr id="38" name="Oval 75">
                <a:extLst>
                  <a:ext uri="{FF2B5EF4-FFF2-40B4-BE49-F238E27FC236}">
                    <a16:creationId xmlns:a16="http://schemas.microsoft.com/office/drawing/2014/main" id="{9725E50C-46E6-404A-B459-BEFFCE1A42F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9" name="Freeform 7">
                <a:extLst>
                  <a:ext uri="{FF2B5EF4-FFF2-40B4-BE49-F238E27FC236}">
                    <a16:creationId xmlns:a16="http://schemas.microsoft.com/office/drawing/2014/main" id="{990E0055-047D-4383-AAD5-30349390D20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7" name="Group 74">
              <a:extLst>
                <a:ext uri="{FF2B5EF4-FFF2-40B4-BE49-F238E27FC236}">
                  <a16:creationId xmlns:a16="http://schemas.microsoft.com/office/drawing/2014/main" id="{2A9579DF-8A3A-489E-BEDB-FB24183767DF}"/>
                </a:ext>
              </a:extLst>
            </p:cNvPr>
            <p:cNvGrpSpPr/>
            <p:nvPr/>
          </p:nvGrpSpPr>
          <p:grpSpPr>
            <a:xfrm>
              <a:off x="3414790" y="2430689"/>
              <a:ext cx="386617" cy="834029"/>
              <a:chOff x="4395788" y="2198688"/>
              <a:chExt cx="344488" cy="742951"/>
            </a:xfrm>
            <a:solidFill>
              <a:srgbClr val="5FA6AE"/>
            </a:solidFill>
          </p:grpSpPr>
          <p:sp>
            <p:nvSpPr>
              <p:cNvPr id="41" name="Oval 75">
                <a:extLst>
                  <a:ext uri="{FF2B5EF4-FFF2-40B4-BE49-F238E27FC236}">
                    <a16:creationId xmlns:a16="http://schemas.microsoft.com/office/drawing/2014/main" id="{0FB5E4FB-90FB-4002-9B09-2E3247CE13E2}"/>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2" name="Freeform 7">
                <a:extLst>
                  <a:ext uri="{FF2B5EF4-FFF2-40B4-BE49-F238E27FC236}">
                    <a16:creationId xmlns:a16="http://schemas.microsoft.com/office/drawing/2014/main" id="{B396AC5B-B658-4A08-8FA8-43855A63118B}"/>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8" name="Group 74">
              <a:extLst>
                <a:ext uri="{FF2B5EF4-FFF2-40B4-BE49-F238E27FC236}">
                  <a16:creationId xmlns:a16="http://schemas.microsoft.com/office/drawing/2014/main" id="{759A65AE-6E2F-4333-A244-E30571525345}"/>
                </a:ext>
              </a:extLst>
            </p:cNvPr>
            <p:cNvGrpSpPr/>
            <p:nvPr/>
          </p:nvGrpSpPr>
          <p:grpSpPr>
            <a:xfrm>
              <a:off x="3854291" y="2430689"/>
              <a:ext cx="386617" cy="834029"/>
              <a:chOff x="4395788" y="2198688"/>
              <a:chExt cx="344488" cy="742951"/>
            </a:xfrm>
            <a:solidFill>
              <a:srgbClr val="5FA6AE"/>
            </a:solidFill>
          </p:grpSpPr>
          <p:sp>
            <p:nvSpPr>
              <p:cNvPr id="44" name="Oval 75">
                <a:extLst>
                  <a:ext uri="{FF2B5EF4-FFF2-40B4-BE49-F238E27FC236}">
                    <a16:creationId xmlns:a16="http://schemas.microsoft.com/office/drawing/2014/main" id="{4E1E587D-6EDE-4CF7-A7E2-935D45C6C3DE}"/>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5" name="Freeform 7">
                <a:extLst>
                  <a:ext uri="{FF2B5EF4-FFF2-40B4-BE49-F238E27FC236}">
                    <a16:creationId xmlns:a16="http://schemas.microsoft.com/office/drawing/2014/main" id="{01A14112-2D79-4C87-8EFA-9BE4EE02FEA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9" name="Group 74">
              <a:extLst>
                <a:ext uri="{FF2B5EF4-FFF2-40B4-BE49-F238E27FC236}">
                  <a16:creationId xmlns:a16="http://schemas.microsoft.com/office/drawing/2014/main" id="{FE1B47BB-5AF9-492F-A0B5-B0D96E92F38B}"/>
                </a:ext>
              </a:extLst>
            </p:cNvPr>
            <p:cNvGrpSpPr/>
            <p:nvPr/>
          </p:nvGrpSpPr>
          <p:grpSpPr>
            <a:xfrm>
              <a:off x="4293792" y="2430689"/>
              <a:ext cx="386617" cy="834029"/>
              <a:chOff x="4395788" y="2198688"/>
              <a:chExt cx="344488" cy="742951"/>
            </a:xfrm>
            <a:solidFill>
              <a:srgbClr val="5FA6AE"/>
            </a:solidFill>
          </p:grpSpPr>
          <p:sp>
            <p:nvSpPr>
              <p:cNvPr id="47" name="Oval 75">
                <a:extLst>
                  <a:ext uri="{FF2B5EF4-FFF2-40B4-BE49-F238E27FC236}">
                    <a16:creationId xmlns:a16="http://schemas.microsoft.com/office/drawing/2014/main" id="{8464C92B-DC1B-49E7-81E9-3B2165449C24}"/>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8" name="Freeform 7">
                <a:extLst>
                  <a:ext uri="{FF2B5EF4-FFF2-40B4-BE49-F238E27FC236}">
                    <a16:creationId xmlns:a16="http://schemas.microsoft.com/office/drawing/2014/main" id="{051224DF-22AE-4011-AD1F-B018BCBCA880}"/>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22" name="Group 74">
              <a:extLst>
                <a:ext uri="{FF2B5EF4-FFF2-40B4-BE49-F238E27FC236}">
                  <a16:creationId xmlns:a16="http://schemas.microsoft.com/office/drawing/2014/main" id="{81D15992-6B74-4343-88CF-9DEBE2A5C641}"/>
                </a:ext>
              </a:extLst>
            </p:cNvPr>
            <p:cNvGrpSpPr/>
            <p:nvPr/>
          </p:nvGrpSpPr>
          <p:grpSpPr>
            <a:xfrm>
              <a:off x="4733292" y="2430689"/>
              <a:ext cx="386617" cy="834029"/>
              <a:chOff x="4395788" y="2198688"/>
              <a:chExt cx="344488" cy="742951"/>
            </a:xfrm>
            <a:solidFill>
              <a:srgbClr val="5FA6AE"/>
            </a:solidFill>
          </p:grpSpPr>
          <p:sp>
            <p:nvSpPr>
              <p:cNvPr id="50" name="Oval 75">
                <a:extLst>
                  <a:ext uri="{FF2B5EF4-FFF2-40B4-BE49-F238E27FC236}">
                    <a16:creationId xmlns:a16="http://schemas.microsoft.com/office/drawing/2014/main" id="{E6D23E4C-3F95-4A4E-8B9C-8580ABE9622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1" name="Freeform 7">
                <a:extLst>
                  <a:ext uri="{FF2B5EF4-FFF2-40B4-BE49-F238E27FC236}">
                    <a16:creationId xmlns:a16="http://schemas.microsoft.com/office/drawing/2014/main" id="{BE443E91-A91B-4190-B82C-51133AFF2FB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sp>
        <p:nvSpPr>
          <p:cNvPr id="82" name="文本框 22">
            <a:extLst>
              <a:ext uri="{FF2B5EF4-FFF2-40B4-BE49-F238E27FC236}">
                <a16:creationId xmlns:a16="http://schemas.microsoft.com/office/drawing/2014/main" id="{CC3EDF4F-F864-426D-B6B9-5E0DA5AFB13B}"/>
              </a:ext>
            </a:extLst>
          </p:cNvPr>
          <p:cNvSpPr txBox="1"/>
          <p:nvPr/>
        </p:nvSpPr>
        <p:spPr>
          <a:xfrm>
            <a:off x="4500928" y="681038"/>
            <a:ext cx="3225739"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责任介绍</a:t>
            </a:r>
            <a:r>
              <a:rPr lang="en-US" altLang="zh-CN" sz="2400" b="1" dirty="0">
                <a:solidFill>
                  <a:schemeClr val="accent6">
                    <a:lumMod val="75000"/>
                  </a:schemeClr>
                </a:solidFill>
                <a:cs typeface="+mn-ea"/>
                <a:sym typeface="+mn-lt"/>
              </a:rPr>
              <a:t>—</a:t>
            </a:r>
            <a:r>
              <a:rPr lang="zh-CN" altLang="en-US" sz="2000" b="1" dirty="0">
                <a:solidFill>
                  <a:schemeClr val="accent6">
                    <a:lumMod val="75000"/>
                  </a:schemeClr>
                </a:solidFill>
                <a:cs typeface="+mn-ea"/>
                <a:sym typeface="+mn-lt"/>
              </a:rPr>
              <a:t>子女群体</a:t>
            </a:r>
          </a:p>
        </p:txBody>
      </p:sp>
      <p:cxnSp>
        <p:nvCxnSpPr>
          <p:cNvPr id="83" name="直接连接符 82">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1542590246"/>
              </p:ext>
            </p:extLst>
          </p:nvPr>
        </p:nvGraphicFramePr>
        <p:xfrm>
          <a:off x="1453073" y="1459622"/>
          <a:ext cx="9677381" cy="2056088"/>
        </p:xfrm>
        <a:graphic>
          <a:graphicData uri="http://schemas.openxmlformats.org/drawingml/2006/table">
            <a:tbl>
              <a:tblPr firstRow="1">
                <a:tableStyleId>{5C22544A-7EE6-4342-B048-85BDC9FD1C3A}</a:tableStyleId>
              </a:tblPr>
              <a:tblGrid>
                <a:gridCol w="930128">
                  <a:extLst>
                    <a:ext uri="{9D8B030D-6E8A-4147-A177-3AD203B41FA5}">
                      <a16:colId xmlns:a16="http://schemas.microsoft.com/office/drawing/2014/main" val="20000"/>
                    </a:ext>
                  </a:extLst>
                </a:gridCol>
                <a:gridCol w="1480654">
                  <a:extLst>
                    <a:ext uri="{9D8B030D-6E8A-4147-A177-3AD203B41FA5}">
                      <a16:colId xmlns:a16="http://schemas.microsoft.com/office/drawing/2014/main" val="20001"/>
                    </a:ext>
                  </a:extLst>
                </a:gridCol>
                <a:gridCol w="2141255">
                  <a:extLst>
                    <a:ext uri="{9D8B030D-6E8A-4147-A177-3AD203B41FA5}">
                      <a16:colId xmlns:a16="http://schemas.microsoft.com/office/drawing/2014/main" val="20002"/>
                    </a:ext>
                  </a:extLst>
                </a:gridCol>
                <a:gridCol w="2095697">
                  <a:extLst>
                    <a:ext uri="{9D8B030D-6E8A-4147-A177-3AD203B41FA5}">
                      <a16:colId xmlns:a16="http://schemas.microsoft.com/office/drawing/2014/main" val="20003"/>
                    </a:ext>
                  </a:extLst>
                </a:gridCol>
                <a:gridCol w="1252861">
                  <a:extLst>
                    <a:ext uri="{9D8B030D-6E8A-4147-A177-3AD203B41FA5}">
                      <a16:colId xmlns:a16="http://schemas.microsoft.com/office/drawing/2014/main" val="20004"/>
                    </a:ext>
                  </a:extLst>
                </a:gridCol>
                <a:gridCol w="1776786">
                  <a:extLst>
                    <a:ext uri="{9D8B030D-6E8A-4147-A177-3AD203B41FA5}">
                      <a16:colId xmlns:a16="http://schemas.microsoft.com/office/drawing/2014/main" val="20005"/>
                    </a:ext>
                  </a:extLst>
                </a:gridCol>
              </a:tblGrid>
              <a:tr h="700254">
                <a:tc>
                  <a:txBody>
                    <a:bodyPr/>
                    <a:lstStyle/>
                    <a:p>
                      <a:pPr marL="0" algn="ctr">
                        <a:lnSpc>
                          <a:spcPct val="100000"/>
                        </a:lnSpc>
                        <a:spcBef>
                          <a:spcPts val="30"/>
                        </a:spcBef>
                        <a:spcAft>
                          <a:spcPts val="0"/>
                        </a:spcAft>
                      </a:pPr>
                      <a:r>
                        <a:rPr lang="zh-CN" sz="1400" b="1" dirty="0">
                          <a:solidFill>
                            <a:schemeClr val="bg1"/>
                          </a:solidFill>
                          <a:effectLst/>
                          <a:latin typeface="+mn-ea"/>
                          <a:ea typeface="+mn-ea"/>
                        </a:rPr>
                        <a:t> 套餐</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30"/>
                        </a:spcBef>
                        <a:spcAft>
                          <a:spcPts val="0"/>
                        </a:spcAft>
                      </a:pPr>
                      <a:r>
                        <a:rPr lang="zh-CN" sz="1400" b="1" dirty="0">
                          <a:solidFill>
                            <a:schemeClr val="bg1"/>
                          </a:solidFill>
                          <a:effectLst/>
                          <a:latin typeface="+mn-ea"/>
                          <a:ea typeface="+mn-ea"/>
                        </a:rPr>
                        <a:t> 方案描述</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marR="127000" indent="76200" algn="ctr">
                        <a:lnSpc>
                          <a:spcPct val="100000"/>
                        </a:lnSpc>
                        <a:spcBef>
                          <a:spcPts val="105"/>
                        </a:spcBef>
                        <a:spcAft>
                          <a:spcPts val="0"/>
                        </a:spcAft>
                      </a:pPr>
                      <a:r>
                        <a:rPr lang="zh-CN" sz="1400" b="1" dirty="0">
                          <a:solidFill>
                            <a:schemeClr val="bg1"/>
                          </a:solidFill>
                          <a:effectLst/>
                          <a:latin typeface="+mn-ea"/>
                          <a:ea typeface="+mn-ea"/>
                        </a:rPr>
                        <a:t>意外</a:t>
                      </a:r>
                      <a:r>
                        <a:rPr lang="zh-CN" altLang="en-US" sz="1400" b="1" dirty="0">
                          <a:solidFill>
                            <a:schemeClr val="bg1"/>
                          </a:solidFill>
                          <a:effectLst/>
                          <a:latin typeface="+mn-ea"/>
                          <a:ea typeface="+mn-ea"/>
                        </a:rPr>
                        <a:t>伤残</a:t>
                      </a:r>
                      <a:r>
                        <a:rPr lang="zh-CN" sz="1400" b="1" dirty="0">
                          <a:solidFill>
                            <a:schemeClr val="bg1"/>
                          </a:solidFill>
                          <a:effectLst/>
                          <a:latin typeface="+mn-ea"/>
                          <a:ea typeface="+mn-ea"/>
                        </a:rPr>
                        <a:t>保额</a:t>
                      </a:r>
                      <a:endParaRPr lang="en-US" altLang="zh-CN" sz="1400" b="1" dirty="0">
                        <a:solidFill>
                          <a:schemeClr val="bg1"/>
                        </a:solidFill>
                        <a:effectLst/>
                        <a:latin typeface="+mn-ea"/>
                        <a:ea typeface="+mn-ea"/>
                      </a:endParaRPr>
                    </a:p>
                    <a:p>
                      <a:pPr marL="0" marR="127000" indent="76200" algn="ctr">
                        <a:lnSpc>
                          <a:spcPct val="100000"/>
                        </a:lnSpc>
                        <a:spcBef>
                          <a:spcPts val="10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marR="187325" indent="76200" algn="ctr">
                        <a:lnSpc>
                          <a:spcPct val="100000"/>
                        </a:lnSpc>
                        <a:spcBef>
                          <a:spcPts val="25"/>
                        </a:spcBef>
                        <a:spcAft>
                          <a:spcPts val="0"/>
                        </a:spcAft>
                      </a:pPr>
                      <a:r>
                        <a:rPr lang="zh-CN" sz="1400" b="1" dirty="0">
                          <a:solidFill>
                            <a:schemeClr val="bg1"/>
                          </a:solidFill>
                          <a:effectLst/>
                          <a:latin typeface="+mn-ea"/>
                          <a:ea typeface="+mn-ea"/>
                        </a:rPr>
                        <a:t>最高赔付额度</a:t>
                      </a:r>
                      <a:endParaRPr lang="en-US" altLang="zh-CN" sz="1400" b="1" dirty="0">
                        <a:solidFill>
                          <a:schemeClr val="bg1"/>
                        </a:solidFill>
                        <a:effectLst/>
                        <a:latin typeface="+mn-ea"/>
                        <a:ea typeface="+mn-ea"/>
                      </a:endParaRPr>
                    </a:p>
                    <a:p>
                      <a:pPr marL="0" marR="187325" indent="76200" algn="ctr">
                        <a:lnSpc>
                          <a:spcPct val="100000"/>
                        </a:lnSpc>
                        <a:spcBef>
                          <a:spcPts val="2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20"/>
                        </a:spcBef>
                        <a:spcAft>
                          <a:spcPts val="0"/>
                        </a:spcAft>
                      </a:pPr>
                      <a:r>
                        <a:rPr lang="zh-CN" sz="1400" b="1" dirty="0">
                          <a:solidFill>
                            <a:schemeClr val="bg1"/>
                          </a:solidFill>
                          <a:effectLst/>
                          <a:latin typeface="+mn-ea"/>
                          <a:ea typeface="+mn-ea"/>
                        </a:rPr>
                        <a:t> 保险费</a:t>
                      </a:r>
                    </a:p>
                    <a:p>
                      <a:pPr marL="0" algn="ctr">
                        <a:lnSpc>
                          <a:spcPct val="100000"/>
                        </a:lnSpc>
                        <a:spcBef>
                          <a:spcPts val="25"/>
                        </a:spcBef>
                        <a:spcAft>
                          <a:spcPts val="0"/>
                        </a:spcAft>
                      </a:pPr>
                      <a:r>
                        <a:rPr lang="zh-CN" sz="1400" b="1" dirty="0">
                          <a:solidFill>
                            <a:schemeClr val="bg1"/>
                          </a:solidFill>
                          <a:effectLst/>
                          <a:latin typeface="+mn-ea"/>
                          <a:ea typeface="+mn-ea"/>
                        </a:rPr>
                        <a:t>（元）</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tc>
                  <a:txBody>
                    <a:bodyPr/>
                    <a:lstStyle/>
                    <a:p>
                      <a:pPr marL="0" algn="ctr">
                        <a:lnSpc>
                          <a:spcPct val="100000"/>
                        </a:lnSpc>
                        <a:spcBef>
                          <a:spcPts val="30"/>
                        </a:spcBef>
                        <a:spcAft>
                          <a:spcPts val="0"/>
                        </a:spcAft>
                      </a:pPr>
                      <a:r>
                        <a:rPr lang="zh-CN" sz="1400" b="1" dirty="0">
                          <a:solidFill>
                            <a:schemeClr val="bg1"/>
                          </a:solidFill>
                          <a:effectLst/>
                          <a:latin typeface="+mn-ea"/>
                          <a:ea typeface="+mn-ea"/>
                        </a:rPr>
                        <a:t>份数</a:t>
                      </a:r>
                      <a:endParaRPr lang="zh-CN" sz="1400" b="1" dirty="0">
                        <a:solidFill>
                          <a:schemeClr val="bg1"/>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69FB2"/>
                    </a:solidFill>
                  </a:tcPr>
                </a:tc>
                <a:extLst>
                  <a:ext uri="{0D108BD9-81ED-4DB2-BD59-A6C34878D82A}">
                    <a16:rowId xmlns:a16="http://schemas.microsoft.com/office/drawing/2014/main" val="10000"/>
                  </a:ext>
                </a:extLst>
              </a:tr>
              <a:tr h="740979">
                <a:tc>
                  <a:txBody>
                    <a:bodyPr/>
                    <a:lstStyle/>
                    <a:p>
                      <a:pPr marL="0" algn="ctr">
                        <a:lnSpc>
                          <a:spcPct val="100000"/>
                        </a:lnSpc>
                        <a:spcAft>
                          <a:spcPts val="0"/>
                        </a:spcAft>
                      </a:pPr>
                      <a:r>
                        <a:rPr lang="en-US" altLang="zh-CN" sz="1400" b="1" dirty="0">
                          <a:solidFill>
                            <a:schemeClr val="tx1">
                              <a:lumMod val="50000"/>
                              <a:lumOff val="50000"/>
                            </a:schemeClr>
                          </a:solidFill>
                          <a:effectLst/>
                          <a:latin typeface="+mn-ea"/>
                          <a:ea typeface="+mn-ea"/>
                          <a:cs typeface="+mn-cs"/>
                        </a:rPr>
                        <a:t>A</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45"/>
                        </a:spcBef>
                        <a:spcAft>
                          <a:spcPts val="0"/>
                        </a:spcAft>
                      </a:pPr>
                      <a:r>
                        <a:rPr lang="en-US" altLang="zh-CN" sz="1400" b="1" dirty="0">
                          <a:solidFill>
                            <a:schemeClr val="tx1">
                              <a:lumMod val="50000"/>
                              <a:lumOff val="50000"/>
                            </a:schemeClr>
                          </a:solidFill>
                          <a:effectLst/>
                          <a:latin typeface="+mn-ea"/>
                          <a:ea typeface="+mn-ea"/>
                          <a:cs typeface="+mn-cs"/>
                        </a:rPr>
                        <a:t>15</a:t>
                      </a:r>
                      <a:r>
                        <a:rPr lang="zh-CN" altLang="en-US" sz="1400" b="1" dirty="0">
                          <a:solidFill>
                            <a:schemeClr val="tx1">
                              <a:lumMod val="50000"/>
                              <a:lumOff val="50000"/>
                            </a:schemeClr>
                          </a:solidFill>
                          <a:effectLst/>
                          <a:latin typeface="+mn-ea"/>
                          <a:ea typeface="+mn-ea"/>
                          <a:cs typeface="+mn-cs"/>
                        </a:rPr>
                        <a:t>种</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20000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0"/>
                        </a:spcBef>
                        <a:spcAft>
                          <a:spcPts val="0"/>
                        </a:spcAft>
                      </a:pPr>
                      <a:r>
                        <a:rPr lang="en-US" altLang="zh-CN" sz="1400" b="1" kern="1200" dirty="0">
                          <a:solidFill>
                            <a:schemeClr val="tx1">
                              <a:lumMod val="50000"/>
                              <a:lumOff val="50000"/>
                            </a:schemeClr>
                          </a:solidFill>
                          <a:effectLst/>
                          <a:latin typeface="+mn-ea"/>
                          <a:ea typeface="+mn-ea"/>
                          <a:cs typeface="+mn-cs"/>
                        </a:rPr>
                        <a:t>5</a:t>
                      </a:r>
                      <a:r>
                        <a:rPr lang="zh-CN" sz="1400" b="1" kern="1200" dirty="0">
                          <a:solidFill>
                            <a:schemeClr val="tx1">
                              <a:lumMod val="50000"/>
                              <a:lumOff val="50000"/>
                            </a:schemeClr>
                          </a:solidFill>
                          <a:effectLst/>
                          <a:latin typeface="+mn-ea"/>
                          <a:ea typeface="+mn-ea"/>
                          <a:cs typeface="+mn-cs"/>
                        </a:rPr>
                        <a:t>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Bef>
                          <a:spcPts val="0"/>
                        </a:spcBef>
                        <a:spcAft>
                          <a:spcPts val="0"/>
                        </a:spcAft>
                      </a:pPr>
                      <a:r>
                        <a:rPr lang="en-US" altLang="zh-CN" sz="1400" b="1" dirty="0">
                          <a:solidFill>
                            <a:schemeClr val="tx1">
                              <a:lumMod val="50000"/>
                              <a:lumOff val="50000"/>
                            </a:schemeClr>
                          </a:solidFill>
                          <a:effectLst/>
                          <a:latin typeface="+mn-ea"/>
                          <a:ea typeface="+mn-ea"/>
                        </a:rPr>
                        <a:t>10</a:t>
                      </a:r>
                      <a:r>
                        <a:rPr lang="zh-CN" sz="1400" b="1" dirty="0">
                          <a:solidFill>
                            <a:schemeClr val="tx1">
                              <a:lumMod val="50000"/>
                              <a:lumOff val="50000"/>
                            </a:schemeClr>
                          </a:solidFill>
                          <a:effectLst/>
                          <a:latin typeface="+mn-ea"/>
                          <a:ea typeface="+mn-ea"/>
                        </a:rPr>
                        <a:t>0</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55245" indent="-38100" algn="ctr">
                        <a:lnSpc>
                          <a:spcPct val="100000"/>
                        </a:lnSpc>
                        <a:spcBef>
                          <a:spcPts val="420"/>
                        </a:spcBef>
                        <a:spcAft>
                          <a:spcPts val="0"/>
                        </a:spcAft>
                      </a:pPr>
                      <a:r>
                        <a:rPr lang="zh-CN" sz="1400" b="1" dirty="0">
                          <a:solidFill>
                            <a:schemeClr val="tx1">
                              <a:lumMod val="50000"/>
                              <a:lumOff val="50000"/>
                            </a:schemeClr>
                          </a:solidFill>
                          <a:effectLst/>
                          <a:latin typeface="+mn-ea"/>
                          <a:ea typeface="+mn-ea"/>
                        </a:rPr>
                        <a:t>最多</a:t>
                      </a:r>
                      <a:r>
                        <a:rPr lang="en-US" altLang="zh-CN" sz="1400" b="1" dirty="0">
                          <a:solidFill>
                            <a:schemeClr val="tx1">
                              <a:lumMod val="50000"/>
                              <a:lumOff val="50000"/>
                            </a:schemeClr>
                          </a:solidFill>
                          <a:effectLst/>
                          <a:latin typeface="+mn-ea"/>
                          <a:ea typeface="+mn-ea"/>
                        </a:rPr>
                        <a:t>1</a:t>
                      </a:r>
                      <a:r>
                        <a:rPr lang="zh-CN" sz="1400" b="1" dirty="0">
                          <a:solidFill>
                            <a:schemeClr val="tx1">
                              <a:lumMod val="50000"/>
                              <a:lumOff val="50000"/>
                            </a:schemeClr>
                          </a:solidFill>
                          <a:effectLst/>
                          <a:latin typeface="+mn-ea"/>
                          <a:ea typeface="+mn-ea"/>
                        </a:rPr>
                        <a:t>份</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14855">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B</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en-US" altLang="zh-CN" sz="1400" b="1" dirty="0">
                          <a:solidFill>
                            <a:schemeClr val="tx1">
                              <a:lumMod val="50000"/>
                              <a:lumOff val="50000"/>
                            </a:schemeClr>
                          </a:solidFill>
                          <a:effectLst/>
                          <a:latin typeface="+mn-ea"/>
                          <a:ea typeface="+mn-ea"/>
                          <a:cs typeface="+mn-cs"/>
                        </a:rPr>
                        <a:t>15</a:t>
                      </a:r>
                      <a:r>
                        <a:rPr lang="zh-CN" altLang="en-US" sz="1400" b="1" dirty="0">
                          <a:solidFill>
                            <a:schemeClr val="tx1">
                              <a:lumMod val="50000"/>
                              <a:lumOff val="50000"/>
                            </a:schemeClr>
                          </a:solidFill>
                          <a:effectLst/>
                          <a:latin typeface="+mn-ea"/>
                          <a:ea typeface="+mn-ea"/>
                          <a:cs typeface="+mn-cs"/>
                        </a:rPr>
                        <a:t>种</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en-US" altLang="zh-CN" sz="1400" b="1" dirty="0">
                          <a:solidFill>
                            <a:schemeClr val="tx1">
                              <a:lumMod val="50000"/>
                              <a:lumOff val="50000"/>
                            </a:schemeClr>
                          </a:solidFill>
                          <a:effectLst/>
                          <a:latin typeface="+mn-ea"/>
                          <a:ea typeface="+mn-ea"/>
                        </a:rPr>
                        <a:t>4</a:t>
                      </a:r>
                      <a:r>
                        <a:rPr lang="zh-CN" sz="1400" b="1" dirty="0">
                          <a:solidFill>
                            <a:schemeClr val="tx1">
                              <a:lumMod val="50000"/>
                              <a:lumOff val="50000"/>
                            </a:schemeClr>
                          </a:solidFill>
                          <a:effectLst/>
                          <a:latin typeface="+mn-ea"/>
                          <a:ea typeface="+mn-ea"/>
                        </a:rPr>
                        <a:t>0000 </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248285" algn="ctr">
                        <a:lnSpc>
                          <a:spcPct val="100000"/>
                        </a:lnSpc>
                        <a:spcAft>
                          <a:spcPts val="0"/>
                        </a:spcAft>
                      </a:pPr>
                      <a:r>
                        <a:rPr lang="en-US" altLang="zh-CN" sz="1400" b="1" kern="1200" dirty="0">
                          <a:solidFill>
                            <a:schemeClr val="tx1">
                              <a:lumMod val="50000"/>
                              <a:lumOff val="50000"/>
                            </a:schemeClr>
                          </a:solidFill>
                          <a:effectLst/>
                          <a:latin typeface="+mn-ea"/>
                          <a:ea typeface="+mn-ea"/>
                          <a:cs typeface="+mn-cs"/>
                        </a:rPr>
                        <a:t>      10</a:t>
                      </a:r>
                      <a:r>
                        <a:rPr lang="zh-CN" sz="1400" b="1" kern="1200" dirty="0">
                          <a:solidFill>
                            <a:schemeClr val="tx1">
                              <a:lumMod val="50000"/>
                              <a:lumOff val="50000"/>
                            </a:schemeClr>
                          </a:solidFill>
                          <a:effectLst/>
                          <a:latin typeface="+mn-ea"/>
                          <a:ea typeface="+mn-ea"/>
                          <a:cs typeface="+mn-cs"/>
                        </a:rPr>
                        <a:t>0000 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en-US" altLang="zh-CN" sz="1400" b="1" dirty="0">
                          <a:solidFill>
                            <a:schemeClr val="tx1">
                              <a:lumMod val="50000"/>
                              <a:lumOff val="50000"/>
                            </a:schemeClr>
                          </a:solidFill>
                          <a:effectLst/>
                          <a:latin typeface="+mn-ea"/>
                          <a:ea typeface="+mn-ea"/>
                        </a:rPr>
                        <a:t>20</a:t>
                      </a:r>
                      <a:r>
                        <a:rPr lang="zh-CN" sz="1400" b="1" dirty="0">
                          <a:solidFill>
                            <a:schemeClr val="tx1">
                              <a:lumMod val="50000"/>
                              <a:lumOff val="50000"/>
                            </a:schemeClr>
                          </a:solidFill>
                          <a:effectLst/>
                          <a:latin typeface="+mn-ea"/>
                          <a:ea typeface="+mn-ea"/>
                        </a:rPr>
                        <a:t>0 </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a:lnSpc>
                          <a:spcPct val="100000"/>
                        </a:lnSpc>
                        <a:spcAft>
                          <a:spcPts val="0"/>
                        </a:spcAft>
                      </a:pPr>
                      <a:r>
                        <a:rPr lang="zh-CN" sz="1400" b="1" dirty="0">
                          <a:solidFill>
                            <a:schemeClr val="tx1">
                              <a:lumMod val="50000"/>
                              <a:lumOff val="50000"/>
                            </a:schemeClr>
                          </a:solidFill>
                          <a:effectLst/>
                          <a:latin typeface="+mn-ea"/>
                          <a:ea typeface="+mn-ea"/>
                        </a:rPr>
                        <a:t>最多</a:t>
                      </a:r>
                      <a:r>
                        <a:rPr lang="en-US" altLang="zh-CN" sz="1400" b="1" dirty="0">
                          <a:solidFill>
                            <a:schemeClr val="tx1">
                              <a:lumMod val="50000"/>
                              <a:lumOff val="50000"/>
                            </a:schemeClr>
                          </a:solidFill>
                          <a:effectLst/>
                          <a:latin typeface="+mn-ea"/>
                          <a:ea typeface="+mn-ea"/>
                        </a:rPr>
                        <a:t>1</a:t>
                      </a:r>
                      <a:r>
                        <a:rPr lang="zh-CN" sz="1400" b="1" dirty="0">
                          <a:solidFill>
                            <a:schemeClr val="tx1">
                              <a:lumMod val="50000"/>
                              <a:lumOff val="50000"/>
                            </a:schemeClr>
                          </a:solidFill>
                          <a:effectLst/>
                          <a:latin typeface="+mn-ea"/>
                          <a:ea typeface="+mn-ea"/>
                        </a:rPr>
                        <a:t>份</a:t>
                      </a:r>
                      <a:endParaRPr lang="zh-CN" sz="1400" b="1" dirty="0">
                        <a:solidFill>
                          <a:schemeClr val="tx1">
                            <a:lumMod val="50000"/>
                            <a:lumOff val="50000"/>
                          </a:schemeClr>
                        </a:solidFill>
                        <a:effectLst/>
                        <a:latin typeface="+mn-ea"/>
                        <a:ea typeface="+mn-ea"/>
                        <a:cs typeface="宋体"/>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7" name="矩形 6"/>
          <p:cNvSpPr/>
          <p:nvPr/>
        </p:nvSpPr>
        <p:spPr>
          <a:xfrm>
            <a:off x="1415257" y="6051914"/>
            <a:ext cx="3262432" cy="338554"/>
          </a:xfrm>
          <a:prstGeom prst="rect">
            <a:avLst/>
          </a:prstGeom>
        </p:spPr>
        <p:txBody>
          <a:bodyPr wrap="none">
            <a:spAutoFit/>
          </a:bodyPr>
          <a:lstStyle/>
          <a:p>
            <a:r>
              <a:rPr lang="zh-CN" altLang="zh-CN" sz="1600" b="1" dirty="0">
                <a:solidFill>
                  <a:schemeClr val="tx1">
                    <a:lumMod val="65000"/>
                    <a:lumOff val="35000"/>
                  </a:schemeClr>
                </a:solidFill>
                <a:latin typeface="+mn-ea"/>
              </a:rPr>
              <a:t>注：</a:t>
            </a:r>
            <a:r>
              <a:rPr lang="zh-CN" altLang="en-US" sz="1600" b="1" dirty="0">
                <a:solidFill>
                  <a:schemeClr val="tx1">
                    <a:lumMod val="65000"/>
                    <a:lumOff val="35000"/>
                  </a:schemeClr>
                </a:solidFill>
                <a:latin typeface="+mn-ea"/>
              </a:rPr>
              <a:t>健康体投保，投保无</a:t>
            </a:r>
            <a:r>
              <a:rPr lang="zh-CN" altLang="zh-CN" sz="1600" b="1" dirty="0">
                <a:solidFill>
                  <a:schemeClr val="tx1">
                    <a:lumMod val="65000"/>
                    <a:lumOff val="35000"/>
                  </a:schemeClr>
                </a:solidFill>
                <a:latin typeface="+mn-ea"/>
              </a:rPr>
              <a:t>观察期。</a:t>
            </a:r>
            <a:endParaRPr lang="zh-CN" altLang="en-US" sz="1600" b="1" dirty="0">
              <a:solidFill>
                <a:schemeClr val="tx1">
                  <a:lumMod val="65000"/>
                  <a:lumOff val="35000"/>
                </a:schemeClr>
              </a:solidFill>
              <a:latin typeface="+mn-ea"/>
            </a:endParaRPr>
          </a:p>
        </p:txBody>
      </p:sp>
      <p:pic>
        <p:nvPicPr>
          <p:cNvPr id="93" name="图片 92">
            <a:extLst>
              <a:ext uri="{FF2B5EF4-FFF2-40B4-BE49-F238E27FC236}">
                <a16:creationId xmlns:a16="http://schemas.microsoft.com/office/drawing/2014/main" id="{D56767DB-860A-4484-8D51-B5CB10D15D2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966007" y="-8901903"/>
            <a:ext cx="4397747" cy="18165523"/>
          </a:xfrm>
          <a:prstGeom prst="rect">
            <a:avLst/>
          </a:prstGeom>
        </p:spPr>
      </p:pic>
      <p:sp>
        <p:nvSpPr>
          <p:cNvPr id="46" name="矩形 45"/>
          <p:cNvSpPr/>
          <p:nvPr/>
        </p:nvSpPr>
        <p:spPr>
          <a:xfrm>
            <a:off x="1815797" y="3917311"/>
            <a:ext cx="8806432" cy="1615827"/>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nSpc>
                <a:spcPct val="150000"/>
              </a:lnSpc>
            </a:pPr>
            <a:r>
              <a:rPr lang="zh-CN" altLang="zh-CN" b="1" dirty="0">
                <a:solidFill>
                  <a:srgbClr val="5FA6AE"/>
                </a:solidFill>
                <a:latin typeface="+mn-ea"/>
                <a:cs typeface="+mn-ea"/>
              </a:rPr>
              <a:t>注：</a:t>
            </a:r>
            <a:endParaRPr lang="en-US" altLang="zh-CN" b="1" dirty="0">
              <a:solidFill>
                <a:srgbClr val="5FA6AE"/>
              </a:solidFill>
              <a:latin typeface="+mn-ea"/>
              <a:cs typeface="+mn-ea"/>
            </a:endParaRPr>
          </a:p>
          <a:p>
            <a:r>
              <a:rPr lang="zh-CN" altLang="zh-CN" b="1" dirty="0">
                <a:solidFill>
                  <a:srgbClr val="5FA6AE"/>
                </a:solidFill>
                <a:latin typeface="+mn-ea"/>
                <a:cs typeface="+mn-ea"/>
              </a:rPr>
              <a:t>1</a:t>
            </a:r>
            <a:r>
              <a:rPr lang="en-US" altLang="zh-CN" b="1" dirty="0">
                <a:solidFill>
                  <a:srgbClr val="5FA6AE"/>
                </a:solidFill>
                <a:latin typeface="+mn-ea"/>
                <a:cs typeface="+mn-ea"/>
              </a:rPr>
              <a:t>5</a:t>
            </a:r>
            <a:r>
              <a:rPr lang="zh-CN" altLang="zh-CN" b="1" dirty="0">
                <a:solidFill>
                  <a:srgbClr val="5FA6AE"/>
                </a:solidFill>
                <a:latin typeface="+mn-ea"/>
                <a:cs typeface="+mn-ea"/>
              </a:rPr>
              <a:t>种特定疾病指</a:t>
            </a:r>
            <a:r>
              <a:rPr lang="zh-CN" altLang="zh-CN" dirty="0">
                <a:latin typeface="+mn-ea"/>
              </a:rPr>
              <a:t>恶性肿瘤—重度、重大器官移植术或造血干细胞移植术、严重慢性肾衰竭、急性重症肝炎</a:t>
            </a:r>
            <a:r>
              <a:rPr lang="zh-CN" altLang="zh-CN" dirty="0">
                <a:solidFill>
                  <a:schemeClr val="tx1"/>
                </a:solidFill>
                <a:latin typeface="+mn-ea"/>
              </a:rPr>
              <a:t>或亚急性重症肝炎、严重非恶性颅内肿瘤、严重脑炎后遗症或严重脑膜炎后遗症、特定年龄双目失明、瘫痪、重型再生障碍性贫血、严重心肌炎、深度昏迷、特定年龄双耳失聪、严重脑损伤、严重Ⅲ度烧伤、严重脊髓灰质炎</a:t>
            </a:r>
            <a:r>
              <a:rPr lang="zh-CN" altLang="en-US" b="1" dirty="0">
                <a:solidFill>
                  <a:schemeClr val="tx1"/>
                </a:solidFill>
                <a:latin typeface="+mn-ea"/>
                <a:cs typeface="+mn-ea"/>
              </a:rPr>
              <a:t>。</a:t>
            </a:r>
            <a:endParaRPr lang="en-US" altLang="zh-CN" b="1" dirty="0">
              <a:solidFill>
                <a:schemeClr val="tx1"/>
              </a:solidFill>
              <a:latin typeface="+mn-ea"/>
              <a:cs typeface="+mn-ea"/>
            </a:endParaRPr>
          </a:p>
        </p:txBody>
      </p:sp>
    </p:spTree>
    <p:extLst>
      <p:ext uri="{BB962C8B-B14F-4D97-AF65-F5344CB8AC3E}">
        <p14:creationId xmlns:p14="http://schemas.microsoft.com/office/powerpoint/2010/main" val="16511447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20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grpSp>
        <p:nvGrpSpPr>
          <p:cNvPr id="2" name="组合 1"/>
          <p:cNvGrpSpPr/>
          <p:nvPr/>
        </p:nvGrpSpPr>
        <p:grpSpPr>
          <a:xfrm>
            <a:off x="7748128" y="5931853"/>
            <a:ext cx="4293692" cy="860386"/>
            <a:chOff x="7004135" y="2404332"/>
            <a:chExt cx="4293692" cy="860386"/>
          </a:xfrm>
        </p:grpSpPr>
        <p:grpSp>
          <p:nvGrpSpPr>
            <p:cNvPr id="4" name="Group 80">
              <a:extLst>
                <a:ext uri="{FF2B5EF4-FFF2-40B4-BE49-F238E27FC236}">
                  <a16:creationId xmlns:a16="http://schemas.microsoft.com/office/drawing/2014/main" id="{1B6D9ADD-2FE3-423B-84F2-20457040DAAE}"/>
                </a:ext>
              </a:extLst>
            </p:cNvPr>
            <p:cNvGrpSpPr/>
            <p:nvPr/>
          </p:nvGrpSpPr>
          <p:grpSpPr>
            <a:xfrm>
              <a:off x="7004135" y="2404332"/>
              <a:ext cx="338183" cy="860386"/>
              <a:chOff x="4422775" y="2198688"/>
              <a:chExt cx="292100" cy="742950"/>
            </a:xfrm>
            <a:solidFill>
              <a:srgbClr val="5FA6AE"/>
            </a:solidFill>
          </p:grpSpPr>
          <p:sp>
            <p:nvSpPr>
              <p:cNvPr id="53" name="Freeform 12">
                <a:extLst>
                  <a:ext uri="{FF2B5EF4-FFF2-40B4-BE49-F238E27FC236}">
                    <a16:creationId xmlns:a16="http://schemas.microsoft.com/office/drawing/2014/main" id="{B52E5596-196D-466C-A348-CCD67B94701A}"/>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4" name="Oval 13">
                <a:extLst>
                  <a:ext uri="{FF2B5EF4-FFF2-40B4-BE49-F238E27FC236}">
                    <a16:creationId xmlns:a16="http://schemas.microsoft.com/office/drawing/2014/main" id="{07828B01-0756-43CE-8692-76463062BDA8}"/>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8" name="Group 80">
              <a:extLst>
                <a:ext uri="{FF2B5EF4-FFF2-40B4-BE49-F238E27FC236}">
                  <a16:creationId xmlns:a16="http://schemas.microsoft.com/office/drawing/2014/main" id="{7D3203B7-8727-430F-AFD8-96E983829A86}"/>
                </a:ext>
              </a:extLst>
            </p:cNvPr>
            <p:cNvGrpSpPr/>
            <p:nvPr/>
          </p:nvGrpSpPr>
          <p:grpSpPr>
            <a:xfrm>
              <a:off x="7443636" y="2404332"/>
              <a:ext cx="338183" cy="860386"/>
              <a:chOff x="4422775" y="2198688"/>
              <a:chExt cx="292100" cy="742950"/>
            </a:xfrm>
            <a:solidFill>
              <a:srgbClr val="5FA6AE"/>
            </a:solidFill>
          </p:grpSpPr>
          <p:sp>
            <p:nvSpPr>
              <p:cNvPr id="56" name="Freeform 12">
                <a:extLst>
                  <a:ext uri="{FF2B5EF4-FFF2-40B4-BE49-F238E27FC236}">
                    <a16:creationId xmlns:a16="http://schemas.microsoft.com/office/drawing/2014/main" id="{1C1BD9EC-D31F-4546-9D58-CD4B7FA48AA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7" name="Oval 13">
                <a:extLst>
                  <a:ext uri="{FF2B5EF4-FFF2-40B4-BE49-F238E27FC236}">
                    <a16:creationId xmlns:a16="http://schemas.microsoft.com/office/drawing/2014/main" id="{D3AACE03-7996-4979-B9BB-FF52A66EA5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9" name="Group 80">
              <a:extLst>
                <a:ext uri="{FF2B5EF4-FFF2-40B4-BE49-F238E27FC236}">
                  <a16:creationId xmlns:a16="http://schemas.microsoft.com/office/drawing/2014/main" id="{2CC1D340-A6AA-4267-B0AF-326815BCCC8F}"/>
                </a:ext>
              </a:extLst>
            </p:cNvPr>
            <p:cNvGrpSpPr/>
            <p:nvPr/>
          </p:nvGrpSpPr>
          <p:grpSpPr>
            <a:xfrm>
              <a:off x="7883137" y="2404332"/>
              <a:ext cx="338183" cy="860386"/>
              <a:chOff x="4422775" y="2198688"/>
              <a:chExt cx="292100" cy="742950"/>
            </a:xfrm>
            <a:solidFill>
              <a:srgbClr val="5FA6AE"/>
            </a:solidFill>
          </p:grpSpPr>
          <p:sp>
            <p:nvSpPr>
              <p:cNvPr id="59" name="Freeform 12">
                <a:extLst>
                  <a:ext uri="{FF2B5EF4-FFF2-40B4-BE49-F238E27FC236}">
                    <a16:creationId xmlns:a16="http://schemas.microsoft.com/office/drawing/2014/main" id="{42DB15C4-1B61-4378-9B6E-2AAC5133B18E}"/>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0" name="Oval 13">
                <a:extLst>
                  <a:ext uri="{FF2B5EF4-FFF2-40B4-BE49-F238E27FC236}">
                    <a16:creationId xmlns:a16="http://schemas.microsoft.com/office/drawing/2014/main" id="{7773D658-8346-49A4-830A-3E9E09A568F7}"/>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1" name="Group 80">
              <a:extLst>
                <a:ext uri="{FF2B5EF4-FFF2-40B4-BE49-F238E27FC236}">
                  <a16:creationId xmlns:a16="http://schemas.microsoft.com/office/drawing/2014/main" id="{683C3F15-F248-4C45-A81C-A112EE340BA4}"/>
                </a:ext>
              </a:extLst>
            </p:cNvPr>
            <p:cNvGrpSpPr/>
            <p:nvPr/>
          </p:nvGrpSpPr>
          <p:grpSpPr>
            <a:xfrm>
              <a:off x="8322638" y="2404332"/>
              <a:ext cx="338183" cy="860386"/>
              <a:chOff x="4422775" y="2198688"/>
              <a:chExt cx="292100" cy="742950"/>
            </a:xfrm>
            <a:solidFill>
              <a:srgbClr val="5FA6AE"/>
            </a:solidFill>
          </p:grpSpPr>
          <p:sp>
            <p:nvSpPr>
              <p:cNvPr id="62" name="Freeform 12">
                <a:extLst>
                  <a:ext uri="{FF2B5EF4-FFF2-40B4-BE49-F238E27FC236}">
                    <a16:creationId xmlns:a16="http://schemas.microsoft.com/office/drawing/2014/main" id="{C3E5F80E-C4AE-40B7-A006-0081D7101BF6}"/>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3" name="Oval 13">
                <a:extLst>
                  <a:ext uri="{FF2B5EF4-FFF2-40B4-BE49-F238E27FC236}">
                    <a16:creationId xmlns:a16="http://schemas.microsoft.com/office/drawing/2014/main" id="{610C1ECB-CA85-488A-9800-A2F86B2E42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3" name="Group 80">
              <a:extLst>
                <a:ext uri="{FF2B5EF4-FFF2-40B4-BE49-F238E27FC236}">
                  <a16:creationId xmlns:a16="http://schemas.microsoft.com/office/drawing/2014/main" id="{08905F45-1073-410A-92BA-BC69FB7EEA9C}"/>
                </a:ext>
              </a:extLst>
            </p:cNvPr>
            <p:cNvGrpSpPr/>
            <p:nvPr/>
          </p:nvGrpSpPr>
          <p:grpSpPr>
            <a:xfrm>
              <a:off x="8762138" y="2404332"/>
              <a:ext cx="338183" cy="860386"/>
              <a:chOff x="4422775" y="2198688"/>
              <a:chExt cx="292100" cy="742950"/>
            </a:xfrm>
            <a:solidFill>
              <a:srgbClr val="F69FB2"/>
            </a:solidFill>
          </p:grpSpPr>
          <p:sp>
            <p:nvSpPr>
              <p:cNvPr id="65" name="Freeform 12">
                <a:extLst>
                  <a:ext uri="{FF2B5EF4-FFF2-40B4-BE49-F238E27FC236}">
                    <a16:creationId xmlns:a16="http://schemas.microsoft.com/office/drawing/2014/main" id="{A658DF98-10C2-492D-8C14-635F728B5E7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6" name="Oval 13">
                <a:extLst>
                  <a:ext uri="{FF2B5EF4-FFF2-40B4-BE49-F238E27FC236}">
                    <a16:creationId xmlns:a16="http://schemas.microsoft.com/office/drawing/2014/main" id="{E7EE5081-FDC9-471C-81CD-720AC91D48B3}"/>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6" name="Group 80">
              <a:extLst>
                <a:ext uri="{FF2B5EF4-FFF2-40B4-BE49-F238E27FC236}">
                  <a16:creationId xmlns:a16="http://schemas.microsoft.com/office/drawing/2014/main" id="{F5039926-4650-466B-BD48-1A3E16D2BBCF}"/>
                </a:ext>
              </a:extLst>
            </p:cNvPr>
            <p:cNvGrpSpPr/>
            <p:nvPr/>
          </p:nvGrpSpPr>
          <p:grpSpPr>
            <a:xfrm>
              <a:off x="9201639" y="2404332"/>
              <a:ext cx="338183" cy="860386"/>
              <a:chOff x="4422775" y="2198688"/>
              <a:chExt cx="292100" cy="742950"/>
            </a:xfrm>
            <a:solidFill>
              <a:srgbClr val="F69FB2"/>
            </a:solidFill>
          </p:grpSpPr>
          <p:sp>
            <p:nvSpPr>
              <p:cNvPr id="68" name="Freeform 12">
                <a:extLst>
                  <a:ext uri="{FF2B5EF4-FFF2-40B4-BE49-F238E27FC236}">
                    <a16:creationId xmlns:a16="http://schemas.microsoft.com/office/drawing/2014/main" id="{CEC636E0-8E05-4B68-AA4B-40E5F9EBFCD5}"/>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9" name="Oval 13">
                <a:extLst>
                  <a:ext uri="{FF2B5EF4-FFF2-40B4-BE49-F238E27FC236}">
                    <a16:creationId xmlns:a16="http://schemas.microsoft.com/office/drawing/2014/main" id="{49D55490-4DBE-4A98-A2D0-FA4A5AA7544F}"/>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7" name="Group 80">
              <a:extLst>
                <a:ext uri="{FF2B5EF4-FFF2-40B4-BE49-F238E27FC236}">
                  <a16:creationId xmlns:a16="http://schemas.microsoft.com/office/drawing/2014/main" id="{106E5024-D4F1-4984-8AD6-67AB9000B47A}"/>
                </a:ext>
              </a:extLst>
            </p:cNvPr>
            <p:cNvGrpSpPr/>
            <p:nvPr/>
          </p:nvGrpSpPr>
          <p:grpSpPr>
            <a:xfrm>
              <a:off x="9641140" y="2404332"/>
              <a:ext cx="338183" cy="860386"/>
              <a:chOff x="4422775" y="2198688"/>
              <a:chExt cx="292100" cy="742950"/>
            </a:xfrm>
            <a:solidFill>
              <a:srgbClr val="F69FB2"/>
            </a:solidFill>
          </p:grpSpPr>
          <p:sp>
            <p:nvSpPr>
              <p:cNvPr id="71" name="Freeform 12">
                <a:extLst>
                  <a:ext uri="{FF2B5EF4-FFF2-40B4-BE49-F238E27FC236}">
                    <a16:creationId xmlns:a16="http://schemas.microsoft.com/office/drawing/2014/main" id="{4AB5BC1C-F81A-4F1E-87DF-61E8E678EFB3}"/>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2" name="Oval 13">
                <a:extLst>
                  <a:ext uri="{FF2B5EF4-FFF2-40B4-BE49-F238E27FC236}">
                    <a16:creationId xmlns:a16="http://schemas.microsoft.com/office/drawing/2014/main" id="{7BC10685-D1A2-41BF-9A6B-D27B7CA375F8}"/>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8" name="Group 80">
              <a:extLst>
                <a:ext uri="{FF2B5EF4-FFF2-40B4-BE49-F238E27FC236}">
                  <a16:creationId xmlns:a16="http://schemas.microsoft.com/office/drawing/2014/main" id="{D0016439-B7D9-4CB4-B257-0A576EFB374C}"/>
                </a:ext>
              </a:extLst>
            </p:cNvPr>
            <p:cNvGrpSpPr/>
            <p:nvPr/>
          </p:nvGrpSpPr>
          <p:grpSpPr>
            <a:xfrm>
              <a:off x="10080641" y="2404332"/>
              <a:ext cx="338183" cy="860386"/>
              <a:chOff x="4422775" y="2198688"/>
              <a:chExt cx="292100" cy="742950"/>
            </a:xfrm>
            <a:solidFill>
              <a:srgbClr val="F69FB2"/>
            </a:solidFill>
          </p:grpSpPr>
          <p:sp>
            <p:nvSpPr>
              <p:cNvPr id="74" name="Freeform 12">
                <a:extLst>
                  <a:ext uri="{FF2B5EF4-FFF2-40B4-BE49-F238E27FC236}">
                    <a16:creationId xmlns:a16="http://schemas.microsoft.com/office/drawing/2014/main" id="{50441EC4-8ABF-4681-9259-CD9C2528CFF3}"/>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5" name="Oval 13">
                <a:extLst>
                  <a:ext uri="{FF2B5EF4-FFF2-40B4-BE49-F238E27FC236}">
                    <a16:creationId xmlns:a16="http://schemas.microsoft.com/office/drawing/2014/main" id="{7C1CB0E6-DBF3-423D-BAE0-C327BD8C7038}"/>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9" name="Group 80">
              <a:extLst>
                <a:ext uri="{FF2B5EF4-FFF2-40B4-BE49-F238E27FC236}">
                  <a16:creationId xmlns:a16="http://schemas.microsoft.com/office/drawing/2014/main" id="{11A0345A-9558-414B-992E-2CC247308A85}"/>
                </a:ext>
              </a:extLst>
            </p:cNvPr>
            <p:cNvGrpSpPr/>
            <p:nvPr/>
          </p:nvGrpSpPr>
          <p:grpSpPr>
            <a:xfrm>
              <a:off x="10520142" y="2404332"/>
              <a:ext cx="338183" cy="860386"/>
              <a:chOff x="4422775" y="2198688"/>
              <a:chExt cx="292100" cy="742950"/>
            </a:xfrm>
            <a:solidFill>
              <a:srgbClr val="F69FB2"/>
            </a:solidFill>
          </p:grpSpPr>
          <p:sp>
            <p:nvSpPr>
              <p:cNvPr id="77" name="Freeform 12">
                <a:extLst>
                  <a:ext uri="{FF2B5EF4-FFF2-40B4-BE49-F238E27FC236}">
                    <a16:creationId xmlns:a16="http://schemas.microsoft.com/office/drawing/2014/main" id="{704EF2AF-35FB-417C-B476-C634678043B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8" name="Oval 13">
                <a:extLst>
                  <a:ext uri="{FF2B5EF4-FFF2-40B4-BE49-F238E27FC236}">
                    <a16:creationId xmlns:a16="http://schemas.microsoft.com/office/drawing/2014/main" id="{13FE0762-AA38-4C3B-A685-FE3CEF6B9FB1}"/>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20" name="Group 80">
              <a:extLst>
                <a:ext uri="{FF2B5EF4-FFF2-40B4-BE49-F238E27FC236}">
                  <a16:creationId xmlns:a16="http://schemas.microsoft.com/office/drawing/2014/main" id="{485C3D0E-D390-4367-9BC5-929DA10023BC}"/>
                </a:ext>
              </a:extLst>
            </p:cNvPr>
            <p:cNvGrpSpPr/>
            <p:nvPr/>
          </p:nvGrpSpPr>
          <p:grpSpPr>
            <a:xfrm>
              <a:off x="10959644" y="2404332"/>
              <a:ext cx="338183" cy="860386"/>
              <a:chOff x="4422775" y="2198688"/>
              <a:chExt cx="292100" cy="742950"/>
            </a:xfrm>
            <a:solidFill>
              <a:srgbClr val="F69FB2"/>
            </a:solidFill>
          </p:grpSpPr>
          <p:sp>
            <p:nvSpPr>
              <p:cNvPr id="80" name="Freeform 12">
                <a:extLst>
                  <a:ext uri="{FF2B5EF4-FFF2-40B4-BE49-F238E27FC236}">
                    <a16:creationId xmlns:a16="http://schemas.microsoft.com/office/drawing/2014/main" id="{C99F4B6B-A737-446A-B954-5369E8D33A64}"/>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1" name="Oval 13">
                <a:extLst>
                  <a:ext uri="{FF2B5EF4-FFF2-40B4-BE49-F238E27FC236}">
                    <a16:creationId xmlns:a16="http://schemas.microsoft.com/office/drawing/2014/main" id="{CC35BAD9-8A28-4C75-A6FC-9708786215EE}"/>
                  </a:ext>
                </a:extLst>
              </p:cNvPr>
              <p:cNvSpPr>
                <a:spLocks noChangeArrowheads="1"/>
              </p:cNvSpPr>
              <p:nvPr/>
            </p:nvSpPr>
            <p:spPr bwMode="auto">
              <a:xfrm>
                <a:off x="4511675" y="2198688"/>
                <a:ext cx="115888" cy="115888"/>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sp>
        <p:nvSpPr>
          <p:cNvPr id="82" name="文本框 22">
            <a:extLst>
              <a:ext uri="{FF2B5EF4-FFF2-40B4-BE49-F238E27FC236}">
                <a16:creationId xmlns:a16="http://schemas.microsoft.com/office/drawing/2014/main" id="{CC3EDF4F-F864-426D-B6B9-5E0DA5AFB13B}"/>
              </a:ext>
            </a:extLst>
          </p:cNvPr>
          <p:cNvSpPr txBox="1"/>
          <p:nvPr/>
        </p:nvSpPr>
        <p:spPr>
          <a:xfrm>
            <a:off x="4538670" y="652628"/>
            <a:ext cx="3150256"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责任介绍</a:t>
            </a:r>
            <a:r>
              <a:rPr lang="en-US" altLang="zh-CN" sz="2400" b="1" dirty="0">
                <a:solidFill>
                  <a:schemeClr val="accent6">
                    <a:lumMod val="75000"/>
                  </a:schemeClr>
                </a:solidFill>
                <a:cs typeface="+mn-ea"/>
                <a:sym typeface="+mn-lt"/>
              </a:rPr>
              <a:t>—</a:t>
            </a:r>
            <a:r>
              <a:rPr lang="zh-CN" altLang="en-US" sz="2000" b="1" dirty="0">
                <a:solidFill>
                  <a:schemeClr val="accent6">
                    <a:lumMod val="75000"/>
                  </a:schemeClr>
                </a:solidFill>
                <a:cs typeface="+mn-ea"/>
                <a:sym typeface="+mn-lt"/>
              </a:rPr>
              <a:t>男性群体</a:t>
            </a:r>
          </a:p>
        </p:txBody>
      </p:sp>
      <p:cxnSp>
        <p:nvCxnSpPr>
          <p:cNvPr id="83" name="直接连接符 82">
            <a:extLst>
              <a:ext uri="{FF2B5EF4-FFF2-40B4-BE49-F238E27FC236}">
                <a16:creationId xmlns:a16="http://schemas.microsoft.com/office/drawing/2014/main" id="{B54632B3-A8E7-4BC9-8CD6-513C77E7BD4C}"/>
              </a:ext>
            </a:extLst>
          </p:cNvPr>
          <p:cNvCxnSpPr/>
          <p:nvPr/>
        </p:nvCxnSpPr>
        <p:spPr>
          <a:xfrm>
            <a:off x="5274469" y="1154105"/>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3483815228"/>
              </p:ext>
            </p:extLst>
          </p:nvPr>
        </p:nvGraphicFramePr>
        <p:xfrm>
          <a:off x="1673035" y="1749972"/>
          <a:ext cx="9007001" cy="1679028"/>
        </p:xfrm>
        <a:graphic>
          <a:graphicData uri="http://schemas.openxmlformats.org/drawingml/2006/table">
            <a:tbl>
              <a:tblPr firstRow="1" bandRow="1">
                <a:tableStyleId>{5C22544A-7EE6-4342-B048-85BDC9FD1C3A}</a:tableStyleId>
              </a:tblPr>
              <a:tblGrid>
                <a:gridCol w="1801400">
                  <a:extLst>
                    <a:ext uri="{9D8B030D-6E8A-4147-A177-3AD203B41FA5}">
                      <a16:colId xmlns:a16="http://schemas.microsoft.com/office/drawing/2014/main" val="20000"/>
                    </a:ext>
                  </a:extLst>
                </a:gridCol>
                <a:gridCol w="2043496">
                  <a:extLst>
                    <a:ext uri="{9D8B030D-6E8A-4147-A177-3AD203B41FA5}">
                      <a16:colId xmlns:a16="http://schemas.microsoft.com/office/drawing/2014/main" val="20001"/>
                    </a:ext>
                  </a:extLst>
                </a:gridCol>
                <a:gridCol w="1764268">
                  <a:extLst>
                    <a:ext uri="{9D8B030D-6E8A-4147-A177-3AD203B41FA5}">
                      <a16:colId xmlns:a16="http://schemas.microsoft.com/office/drawing/2014/main" val="20002"/>
                    </a:ext>
                  </a:extLst>
                </a:gridCol>
                <a:gridCol w="1596437">
                  <a:extLst>
                    <a:ext uri="{9D8B030D-6E8A-4147-A177-3AD203B41FA5}">
                      <a16:colId xmlns:a16="http://schemas.microsoft.com/office/drawing/2014/main" val="20003"/>
                    </a:ext>
                  </a:extLst>
                </a:gridCol>
                <a:gridCol w="1801400">
                  <a:extLst>
                    <a:ext uri="{9D8B030D-6E8A-4147-A177-3AD203B41FA5}">
                      <a16:colId xmlns:a16="http://schemas.microsoft.com/office/drawing/2014/main" val="20004"/>
                    </a:ext>
                  </a:extLst>
                </a:gridCol>
              </a:tblGrid>
              <a:tr h="906518">
                <a:tc>
                  <a:txBody>
                    <a:bodyPr/>
                    <a:lstStyle/>
                    <a:p>
                      <a:pPr marL="0" marR="127000" indent="76200" algn="ctr">
                        <a:lnSpc>
                          <a:spcPct val="100000"/>
                        </a:lnSpc>
                        <a:spcBef>
                          <a:spcPts val="105"/>
                        </a:spcBef>
                        <a:spcAft>
                          <a:spcPts val="0"/>
                        </a:spcAft>
                      </a:pPr>
                      <a:r>
                        <a:rPr lang="zh-CN" sz="1800" b="1" dirty="0">
                          <a:solidFill>
                            <a:schemeClr val="bg1"/>
                          </a:solidFill>
                          <a:effectLst/>
                          <a:latin typeface="+mn-ea"/>
                          <a:ea typeface="+mn-ea"/>
                        </a:rPr>
                        <a:t>意外伤害保额</a:t>
                      </a:r>
                      <a:endParaRPr lang="en-US" altLang="zh-CN" sz="1800" b="1" dirty="0">
                        <a:solidFill>
                          <a:schemeClr val="bg1"/>
                        </a:solidFill>
                        <a:effectLst/>
                        <a:latin typeface="+mn-ea"/>
                        <a:ea typeface="+mn-ea"/>
                      </a:endParaRPr>
                    </a:p>
                    <a:p>
                      <a:pPr marL="0" marR="127000" indent="76200" algn="ctr">
                        <a:lnSpc>
                          <a:spcPct val="100000"/>
                        </a:lnSpc>
                        <a:spcBef>
                          <a:spcPts val="105"/>
                        </a:spcBef>
                        <a:spcAft>
                          <a:spcPts val="0"/>
                        </a:spcAft>
                      </a:pPr>
                      <a:r>
                        <a:rPr lang="zh-CN" sz="1800" b="1" dirty="0">
                          <a:solidFill>
                            <a:schemeClr val="bg1"/>
                          </a:solidFill>
                          <a:effectLst/>
                          <a:latin typeface="+mn-ea"/>
                          <a:ea typeface="+mn-ea"/>
                        </a:rPr>
                        <a:t>（元）</a:t>
                      </a:r>
                      <a:endParaRPr lang="zh-CN" sz="1800" b="1" dirty="0">
                        <a:solidFill>
                          <a:schemeClr val="bg1"/>
                        </a:solidFill>
                        <a:effectLst/>
                        <a:latin typeface="+mn-ea"/>
                        <a:ea typeface="+mn-ea"/>
                        <a:cs typeface="宋体"/>
                      </a:endParaRPr>
                    </a:p>
                  </a:txBody>
                  <a:tcPr marL="0" marR="0" marT="0" marB="0" anchor="ctr"/>
                </a:tc>
                <a:tc>
                  <a:txBody>
                    <a:bodyPr/>
                    <a:lstStyle/>
                    <a:p>
                      <a:pPr marL="0" algn="ctr">
                        <a:lnSpc>
                          <a:spcPct val="100000"/>
                        </a:lnSpc>
                        <a:spcBef>
                          <a:spcPts val="30"/>
                        </a:spcBef>
                        <a:spcAft>
                          <a:spcPts val="0"/>
                        </a:spcAft>
                      </a:pPr>
                      <a:r>
                        <a:rPr lang="zh-CN" sz="1800" b="1" dirty="0">
                          <a:solidFill>
                            <a:schemeClr val="bg1"/>
                          </a:solidFill>
                          <a:effectLst/>
                          <a:latin typeface="+mn-ea"/>
                          <a:ea typeface="+mn-ea"/>
                        </a:rPr>
                        <a:t>癌症承保责任</a:t>
                      </a:r>
                      <a:endParaRPr lang="zh-CN" sz="1800" b="1" dirty="0">
                        <a:solidFill>
                          <a:schemeClr val="bg1"/>
                        </a:solidFill>
                        <a:effectLst/>
                        <a:latin typeface="+mn-ea"/>
                        <a:ea typeface="+mn-ea"/>
                        <a:cs typeface="宋体"/>
                      </a:endParaRPr>
                    </a:p>
                  </a:txBody>
                  <a:tcPr marL="0" marR="0" marT="0" marB="0" anchor="ctr"/>
                </a:tc>
                <a:tc>
                  <a:txBody>
                    <a:bodyPr/>
                    <a:lstStyle/>
                    <a:p>
                      <a:pPr marL="0" marR="187325" indent="76200" algn="ctr">
                        <a:lnSpc>
                          <a:spcPct val="100000"/>
                        </a:lnSpc>
                        <a:spcBef>
                          <a:spcPts val="25"/>
                        </a:spcBef>
                        <a:spcAft>
                          <a:spcPts val="0"/>
                        </a:spcAft>
                      </a:pPr>
                      <a:r>
                        <a:rPr lang="zh-CN" sz="1800" b="1" dirty="0">
                          <a:solidFill>
                            <a:schemeClr val="bg1"/>
                          </a:solidFill>
                          <a:effectLst/>
                          <a:latin typeface="+mn-ea"/>
                          <a:ea typeface="+mn-ea"/>
                        </a:rPr>
                        <a:t>最高赔付额度</a:t>
                      </a:r>
                      <a:endParaRPr lang="en-US" altLang="zh-CN" sz="1800" b="1" dirty="0">
                        <a:solidFill>
                          <a:schemeClr val="bg1"/>
                        </a:solidFill>
                        <a:effectLst/>
                        <a:latin typeface="+mn-ea"/>
                        <a:ea typeface="+mn-ea"/>
                      </a:endParaRPr>
                    </a:p>
                    <a:p>
                      <a:pPr marL="0" marR="187325" indent="76200" algn="ctr">
                        <a:lnSpc>
                          <a:spcPct val="100000"/>
                        </a:lnSpc>
                        <a:spcBef>
                          <a:spcPts val="25"/>
                        </a:spcBef>
                        <a:spcAft>
                          <a:spcPts val="0"/>
                        </a:spcAft>
                      </a:pPr>
                      <a:r>
                        <a:rPr lang="zh-CN" sz="1800" b="1" dirty="0">
                          <a:solidFill>
                            <a:schemeClr val="bg1"/>
                          </a:solidFill>
                          <a:effectLst/>
                          <a:latin typeface="+mn-ea"/>
                          <a:ea typeface="+mn-ea"/>
                        </a:rPr>
                        <a:t>（元）</a:t>
                      </a:r>
                      <a:endParaRPr lang="zh-CN" sz="1800" b="1" dirty="0">
                        <a:solidFill>
                          <a:schemeClr val="bg1"/>
                        </a:solidFill>
                        <a:effectLst/>
                        <a:latin typeface="+mn-ea"/>
                        <a:ea typeface="+mn-ea"/>
                        <a:cs typeface="宋体"/>
                      </a:endParaRPr>
                    </a:p>
                  </a:txBody>
                  <a:tcPr marL="0" marR="0" marT="0" marB="0" anchor="ctr"/>
                </a:tc>
                <a:tc>
                  <a:txBody>
                    <a:bodyPr/>
                    <a:lstStyle/>
                    <a:p>
                      <a:pPr marL="0" algn="ctr">
                        <a:lnSpc>
                          <a:spcPct val="100000"/>
                        </a:lnSpc>
                        <a:spcBef>
                          <a:spcPts val="20"/>
                        </a:spcBef>
                        <a:spcAft>
                          <a:spcPts val="0"/>
                        </a:spcAft>
                      </a:pPr>
                      <a:r>
                        <a:rPr lang="zh-CN" sz="1800" b="1" dirty="0">
                          <a:solidFill>
                            <a:schemeClr val="bg1"/>
                          </a:solidFill>
                          <a:effectLst/>
                          <a:latin typeface="+mn-ea"/>
                          <a:ea typeface="+mn-ea"/>
                        </a:rPr>
                        <a:t> 保险费</a:t>
                      </a:r>
                    </a:p>
                    <a:p>
                      <a:pPr marL="0" algn="ctr">
                        <a:lnSpc>
                          <a:spcPct val="100000"/>
                        </a:lnSpc>
                        <a:spcBef>
                          <a:spcPts val="25"/>
                        </a:spcBef>
                        <a:spcAft>
                          <a:spcPts val="0"/>
                        </a:spcAft>
                      </a:pPr>
                      <a:r>
                        <a:rPr lang="zh-CN" sz="1800" b="1" dirty="0">
                          <a:solidFill>
                            <a:schemeClr val="bg1"/>
                          </a:solidFill>
                          <a:effectLst/>
                          <a:latin typeface="+mn-ea"/>
                          <a:ea typeface="+mn-ea"/>
                        </a:rPr>
                        <a:t>（元）</a:t>
                      </a:r>
                      <a:endParaRPr lang="zh-CN" sz="1800" b="1" dirty="0">
                        <a:solidFill>
                          <a:schemeClr val="bg1"/>
                        </a:solidFill>
                        <a:effectLst/>
                        <a:latin typeface="+mn-ea"/>
                        <a:ea typeface="+mn-ea"/>
                        <a:cs typeface="宋体"/>
                      </a:endParaRPr>
                    </a:p>
                  </a:txBody>
                  <a:tcPr marL="0" marR="0" marT="0" marB="0" anchor="ctr"/>
                </a:tc>
                <a:tc>
                  <a:txBody>
                    <a:bodyPr/>
                    <a:lstStyle/>
                    <a:p>
                      <a:pPr marL="0" algn="ctr">
                        <a:lnSpc>
                          <a:spcPct val="100000"/>
                        </a:lnSpc>
                        <a:spcBef>
                          <a:spcPts val="30"/>
                        </a:spcBef>
                        <a:spcAft>
                          <a:spcPts val="0"/>
                        </a:spcAft>
                      </a:pPr>
                      <a:r>
                        <a:rPr lang="zh-CN" sz="1800" b="1" dirty="0">
                          <a:solidFill>
                            <a:schemeClr val="bg1"/>
                          </a:solidFill>
                          <a:effectLst/>
                          <a:latin typeface="+mn-ea"/>
                          <a:ea typeface="+mn-ea"/>
                        </a:rPr>
                        <a:t>份数</a:t>
                      </a:r>
                      <a:endParaRPr lang="zh-CN" sz="1800" b="1" dirty="0">
                        <a:solidFill>
                          <a:schemeClr val="bg1"/>
                        </a:solidFill>
                        <a:effectLst/>
                        <a:latin typeface="+mn-ea"/>
                        <a:ea typeface="+mn-ea"/>
                        <a:cs typeface="宋体"/>
                      </a:endParaRPr>
                    </a:p>
                  </a:txBody>
                  <a:tcPr marL="0" marR="0" marT="0" marB="0" anchor="ctr"/>
                </a:tc>
                <a:extLst>
                  <a:ext uri="{0D108BD9-81ED-4DB2-BD59-A6C34878D82A}">
                    <a16:rowId xmlns:a16="http://schemas.microsoft.com/office/drawing/2014/main" val="10000"/>
                  </a:ext>
                </a:extLst>
              </a:tr>
              <a:tr h="772510">
                <a:tc>
                  <a:txBody>
                    <a:bodyPr/>
                    <a:lstStyle/>
                    <a:p>
                      <a:pPr marL="0" algn="ctr">
                        <a:lnSpc>
                          <a:spcPct val="100000"/>
                        </a:lnSpc>
                        <a:spcAft>
                          <a:spcPts val="0"/>
                        </a:spcAft>
                      </a:pPr>
                      <a:r>
                        <a:rPr lang="zh-CN" sz="1800" b="1" dirty="0">
                          <a:solidFill>
                            <a:schemeClr val="tx1">
                              <a:lumMod val="50000"/>
                              <a:lumOff val="50000"/>
                            </a:schemeClr>
                          </a:solidFill>
                          <a:effectLst/>
                          <a:latin typeface="+mn-ea"/>
                          <a:ea typeface="+mn-ea"/>
                        </a:rPr>
                        <a:t>20000</a:t>
                      </a:r>
                      <a:endParaRPr lang="zh-CN" sz="1800" b="1" dirty="0">
                        <a:solidFill>
                          <a:schemeClr val="tx1">
                            <a:lumMod val="50000"/>
                            <a:lumOff val="50000"/>
                          </a:schemeClr>
                        </a:solidFill>
                        <a:effectLst/>
                        <a:latin typeface="+mn-ea"/>
                        <a:ea typeface="+mn-ea"/>
                        <a:cs typeface="宋体"/>
                      </a:endParaRPr>
                    </a:p>
                  </a:txBody>
                  <a:tcPr marL="0" marR="0" marT="0" marB="0" anchor="ctr"/>
                </a:tc>
                <a:tc>
                  <a:txBody>
                    <a:bodyPr/>
                    <a:lstStyle/>
                    <a:p>
                      <a:pPr marL="0" algn="ctr">
                        <a:lnSpc>
                          <a:spcPct val="100000"/>
                        </a:lnSpc>
                        <a:spcBef>
                          <a:spcPts val="395"/>
                        </a:spcBef>
                        <a:spcAft>
                          <a:spcPts val="0"/>
                        </a:spcAft>
                      </a:pPr>
                      <a:r>
                        <a:rPr lang="en-US" altLang="zh-CN" sz="1800" b="1" dirty="0">
                          <a:solidFill>
                            <a:schemeClr val="tx1">
                              <a:lumMod val="50000"/>
                              <a:lumOff val="50000"/>
                            </a:schemeClr>
                          </a:solidFill>
                          <a:effectLst/>
                          <a:latin typeface="+mn-ea"/>
                          <a:ea typeface="+mn-ea"/>
                        </a:rPr>
                        <a:t>12</a:t>
                      </a:r>
                      <a:r>
                        <a:rPr lang="zh-CN" altLang="en-US" sz="1800" b="1" dirty="0">
                          <a:solidFill>
                            <a:schemeClr val="tx1">
                              <a:lumMod val="50000"/>
                              <a:lumOff val="50000"/>
                            </a:schemeClr>
                          </a:solidFill>
                          <a:effectLst/>
                          <a:latin typeface="+mn-ea"/>
                          <a:ea typeface="+mn-ea"/>
                        </a:rPr>
                        <a:t>种男性特定疾病 </a:t>
                      </a:r>
                      <a:endParaRPr lang="zh-CN" sz="1800" b="1" dirty="0">
                        <a:solidFill>
                          <a:schemeClr val="tx1">
                            <a:lumMod val="50000"/>
                            <a:lumOff val="50000"/>
                          </a:schemeClr>
                        </a:solidFill>
                        <a:effectLst/>
                        <a:latin typeface="+mn-ea"/>
                        <a:ea typeface="+mn-ea"/>
                        <a:cs typeface="宋体"/>
                      </a:endParaRPr>
                    </a:p>
                  </a:txBody>
                  <a:tcPr marL="0" marR="0" marT="0" marB="0" anchor="ctr"/>
                </a:tc>
                <a:tc>
                  <a:txBody>
                    <a:bodyPr/>
                    <a:lstStyle/>
                    <a:p>
                      <a:pPr marL="0" algn="ctr">
                        <a:lnSpc>
                          <a:spcPct val="100000"/>
                        </a:lnSpc>
                        <a:spcBef>
                          <a:spcPts val="0"/>
                        </a:spcBef>
                        <a:spcAft>
                          <a:spcPts val="0"/>
                        </a:spcAft>
                      </a:pPr>
                      <a:r>
                        <a:rPr lang="zh-CN" sz="1800" b="1" kern="1200" dirty="0">
                          <a:solidFill>
                            <a:schemeClr val="tx1">
                              <a:lumMod val="50000"/>
                              <a:lumOff val="50000"/>
                            </a:schemeClr>
                          </a:solidFill>
                          <a:effectLst/>
                          <a:latin typeface="+mn-ea"/>
                          <a:ea typeface="+mn-ea"/>
                          <a:cs typeface="+mn-cs"/>
                        </a:rPr>
                        <a:t>20000</a:t>
                      </a:r>
                    </a:p>
                  </a:txBody>
                  <a:tcPr marL="0" marR="0" marT="0" marB="0" anchor="ctr"/>
                </a:tc>
                <a:tc>
                  <a:txBody>
                    <a:bodyPr/>
                    <a:lstStyle/>
                    <a:p>
                      <a:pPr marL="0" algn="ctr">
                        <a:lnSpc>
                          <a:spcPct val="100000"/>
                        </a:lnSpc>
                        <a:spcBef>
                          <a:spcPts val="0"/>
                        </a:spcBef>
                        <a:spcAft>
                          <a:spcPts val="0"/>
                        </a:spcAft>
                      </a:pPr>
                      <a:r>
                        <a:rPr lang="en-US" altLang="zh-CN" sz="1800" b="1" dirty="0">
                          <a:solidFill>
                            <a:schemeClr val="tx1">
                              <a:lumMod val="50000"/>
                              <a:lumOff val="50000"/>
                            </a:schemeClr>
                          </a:solidFill>
                          <a:effectLst/>
                          <a:latin typeface="+mn-ea"/>
                          <a:ea typeface="+mn-ea"/>
                          <a:cs typeface="+mn-cs"/>
                        </a:rPr>
                        <a:t>100</a:t>
                      </a:r>
                      <a:endParaRPr lang="zh-CN" sz="1800" b="1" dirty="0">
                        <a:solidFill>
                          <a:schemeClr val="tx1">
                            <a:lumMod val="50000"/>
                            <a:lumOff val="50000"/>
                          </a:schemeClr>
                        </a:solidFill>
                        <a:effectLst/>
                        <a:latin typeface="+mn-ea"/>
                        <a:ea typeface="+mn-ea"/>
                        <a:cs typeface="宋体"/>
                      </a:endParaRPr>
                    </a:p>
                  </a:txBody>
                  <a:tcPr marL="0" marR="0" marT="0" marB="0" anchor="ctr"/>
                </a:tc>
                <a:tc>
                  <a:txBody>
                    <a:bodyPr/>
                    <a:lstStyle/>
                    <a:p>
                      <a:pPr marL="0" marR="55245" indent="-38100" algn="ctr">
                        <a:lnSpc>
                          <a:spcPct val="100000"/>
                        </a:lnSpc>
                        <a:spcBef>
                          <a:spcPts val="420"/>
                        </a:spcBef>
                        <a:spcAft>
                          <a:spcPts val="0"/>
                        </a:spcAft>
                      </a:pPr>
                      <a:r>
                        <a:rPr lang="zh-CN" sz="1800" b="1" dirty="0">
                          <a:solidFill>
                            <a:schemeClr val="tx1">
                              <a:lumMod val="50000"/>
                              <a:lumOff val="50000"/>
                            </a:schemeClr>
                          </a:solidFill>
                          <a:effectLst/>
                          <a:latin typeface="+mn-ea"/>
                          <a:ea typeface="+mn-ea"/>
                        </a:rPr>
                        <a:t>最多2份</a:t>
                      </a:r>
                      <a:endParaRPr lang="zh-CN" sz="1800" b="1" dirty="0">
                        <a:solidFill>
                          <a:schemeClr val="tx1">
                            <a:lumMod val="50000"/>
                            <a:lumOff val="50000"/>
                          </a:schemeClr>
                        </a:solidFill>
                        <a:effectLst/>
                        <a:latin typeface="+mn-ea"/>
                        <a:ea typeface="+mn-ea"/>
                        <a:cs typeface="宋体"/>
                      </a:endParaRPr>
                    </a:p>
                  </a:txBody>
                  <a:tcPr marL="0" marR="0" marT="0" marB="0" anchor="ctr"/>
                </a:tc>
                <a:extLst>
                  <a:ext uri="{0D108BD9-81ED-4DB2-BD59-A6C34878D82A}">
                    <a16:rowId xmlns:a16="http://schemas.microsoft.com/office/drawing/2014/main" val="10001"/>
                  </a:ext>
                </a:extLst>
              </a:tr>
            </a:tbl>
          </a:graphicData>
        </a:graphic>
      </p:graphicFrame>
      <p:sp>
        <p:nvSpPr>
          <p:cNvPr id="7" name="矩形 6"/>
          <p:cNvSpPr/>
          <p:nvPr/>
        </p:nvSpPr>
        <p:spPr>
          <a:xfrm>
            <a:off x="1815797" y="3917311"/>
            <a:ext cx="8806432" cy="1754326"/>
          </a:xfrm>
          <a:prstGeom prst="rect">
            <a:avLst/>
          </a:prstGeom>
        </p:spPr>
        <p:txBody>
          <a:bodyPr wrap="square">
            <a:spAutoFit/>
          </a:bodyPr>
          <a:lstStyle/>
          <a:p>
            <a:pPr>
              <a:lnSpc>
                <a:spcPct val="150000"/>
              </a:lnSpc>
            </a:pPr>
            <a:r>
              <a:rPr lang="zh-CN" altLang="zh-CN" b="1" dirty="0">
                <a:solidFill>
                  <a:srgbClr val="5FA6AE"/>
                </a:solidFill>
                <a:latin typeface="+mn-ea"/>
                <a:cs typeface="+mn-ea"/>
              </a:rPr>
              <a:t>注：</a:t>
            </a:r>
            <a:endParaRPr lang="en-US" altLang="zh-CN" b="1" dirty="0">
              <a:solidFill>
                <a:srgbClr val="5FA6AE"/>
              </a:solidFill>
              <a:latin typeface="+mn-ea"/>
              <a:cs typeface="+mn-ea"/>
            </a:endParaRPr>
          </a:p>
          <a:p>
            <a:pPr marL="285750" indent="-285750">
              <a:lnSpc>
                <a:spcPct val="150000"/>
              </a:lnSpc>
              <a:buFont typeface="Wingdings" panose="05000000000000000000" pitchFamily="2" charset="2"/>
              <a:buChar char="p"/>
            </a:pPr>
            <a:r>
              <a:rPr lang="zh-CN" altLang="zh-CN" b="1" dirty="0">
                <a:solidFill>
                  <a:srgbClr val="5FA6AE"/>
                </a:solidFill>
                <a:latin typeface="+mn-ea"/>
                <a:cs typeface="+mn-ea"/>
              </a:rPr>
              <a:t>12种特定疾病指原发于男性特定部位的恶性肿瘤。特定部位包括：食管、胃、结肠、直肠、肝和肝内胆管、支气管和肺、阴茎、前列腺、睾丸、副睾和精索。</a:t>
            </a:r>
            <a:endParaRPr lang="en-US" altLang="zh-CN" b="1" dirty="0">
              <a:solidFill>
                <a:srgbClr val="5FA6AE"/>
              </a:solidFill>
              <a:latin typeface="+mn-ea"/>
              <a:cs typeface="+mn-ea"/>
            </a:endParaRPr>
          </a:p>
          <a:p>
            <a:pPr marL="285750" indent="-285750">
              <a:lnSpc>
                <a:spcPct val="150000"/>
              </a:lnSpc>
              <a:buFont typeface="Wingdings" panose="05000000000000000000" pitchFamily="2" charset="2"/>
              <a:buChar char="p"/>
            </a:pPr>
            <a:r>
              <a:rPr lang="zh-CN" altLang="en-US" b="1" dirty="0">
                <a:solidFill>
                  <a:srgbClr val="5FA6AE"/>
                </a:solidFill>
                <a:latin typeface="+mn-ea"/>
                <a:cs typeface="+mn-ea"/>
              </a:rPr>
              <a:t>健康体投保，</a:t>
            </a:r>
            <a:r>
              <a:rPr lang="zh-CN" altLang="zh-CN" b="1" dirty="0">
                <a:solidFill>
                  <a:srgbClr val="5FA6AE"/>
                </a:solidFill>
                <a:latin typeface="+mn-ea"/>
                <a:cs typeface="+mn-ea"/>
              </a:rPr>
              <a:t>首次投保</a:t>
            </a:r>
            <a:r>
              <a:rPr lang="en-US" altLang="zh-CN" b="1" dirty="0">
                <a:solidFill>
                  <a:srgbClr val="5FA6AE"/>
                </a:solidFill>
                <a:latin typeface="+mn-ea"/>
                <a:cs typeface="+mn-ea"/>
              </a:rPr>
              <a:t>6</a:t>
            </a:r>
            <a:r>
              <a:rPr lang="zh-CN" altLang="zh-CN" b="1" dirty="0">
                <a:solidFill>
                  <a:srgbClr val="5FA6AE"/>
                </a:solidFill>
                <a:latin typeface="+mn-ea"/>
                <a:cs typeface="+mn-ea"/>
              </a:rPr>
              <a:t>0日观察期。</a:t>
            </a:r>
            <a:endParaRPr lang="zh-CN" altLang="en-US" b="1" dirty="0">
              <a:solidFill>
                <a:srgbClr val="5FA6AE"/>
              </a:solidFill>
              <a:latin typeface="+mn-ea"/>
              <a:cs typeface="+mn-ea"/>
            </a:endParaRPr>
          </a:p>
        </p:txBody>
      </p:sp>
      <p:pic>
        <p:nvPicPr>
          <p:cNvPr id="93" name="图片 92">
            <a:extLst>
              <a:ext uri="{FF2B5EF4-FFF2-40B4-BE49-F238E27FC236}">
                <a16:creationId xmlns:a16="http://schemas.microsoft.com/office/drawing/2014/main" id="{D56767DB-860A-4484-8D51-B5CB10D15D2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25364247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4DAC5980-B2C4-4A46-8B58-3E8DF96CF2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0500" y="1239042"/>
            <a:ext cx="1651000" cy="1800794"/>
          </a:xfrm>
          <a:prstGeom prst="rect">
            <a:avLst/>
          </a:prstGeom>
        </p:spPr>
      </p:pic>
      <p:pic>
        <p:nvPicPr>
          <p:cNvPr id="3" name="图片占位符 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id="{5CDCECD1-E96C-4BB0-B3A9-CF93892FF1F0}"/>
              </a:ext>
            </a:extLst>
          </p:cNvPr>
          <p:cNvSpPr/>
          <p:nvPr/>
        </p:nvSpPr>
        <p:spPr>
          <a:xfrm>
            <a:off x="3309329" y="2803286"/>
            <a:ext cx="5573342"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algn="ctr" eaLnBrk="1" hangingPunct="1">
              <a:spcBef>
                <a:spcPct val="0"/>
              </a:spcBef>
              <a:buNone/>
            </a:pPr>
            <a:r>
              <a:rPr lang="zh-CN" altLang="en-US" sz="7200" b="1" dirty="0">
                <a:solidFill>
                  <a:schemeClr val="accent6">
                    <a:lumMod val="75000"/>
                  </a:schemeClr>
                </a:solidFill>
                <a:cs typeface="+mn-ea"/>
                <a:sym typeface="+mn-lt"/>
              </a:rPr>
              <a:t>理赔介绍</a:t>
            </a:r>
          </a:p>
        </p:txBody>
      </p:sp>
      <p:sp>
        <p:nvSpPr>
          <p:cNvPr id="42" name="文本框 41">
            <a:extLst>
              <a:ext uri="{FF2B5EF4-FFF2-40B4-BE49-F238E27FC236}">
                <a16:creationId xmlns:a16="http://schemas.microsoft.com/office/drawing/2014/main"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chemeClr val="accent6">
                    <a:lumMod val="75000"/>
                  </a:schemeClr>
                </a:solidFill>
                <a:latin typeface="Calibri" panose="020F0502020204030204" pitchFamily="34" charset="0"/>
                <a:cs typeface="Calibri" panose="020F0502020204030204" pitchFamily="34" charset="0"/>
                <a:sym typeface="+mn-lt"/>
              </a:rPr>
              <a:t>04</a:t>
            </a:r>
            <a:endParaRPr lang="zh-CN" altLang="en-US" sz="8000" b="1" dirty="0">
              <a:solidFill>
                <a:schemeClr val="accent6">
                  <a:lumMod val="75000"/>
                </a:schemeClr>
              </a:solidFill>
              <a:latin typeface="Calibri" panose="020F0502020204030204" pitchFamily="34" charset="0"/>
              <a:cs typeface="Calibri" panose="020F0502020204030204" pitchFamily="34" charset="0"/>
              <a:sym typeface="+mn-lt"/>
            </a:endParaRPr>
          </a:p>
        </p:txBody>
      </p:sp>
    </p:spTree>
    <p:extLst>
      <p:ext uri="{BB962C8B-B14F-4D97-AF65-F5344CB8AC3E}">
        <p14:creationId xmlns:p14="http://schemas.microsoft.com/office/powerpoint/2010/main" val="105987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358985" y="6025642"/>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理赔介绍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481" y="1340861"/>
            <a:ext cx="10004633" cy="4708981"/>
          </a:xfrm>
          <a:prstGeom prst="rect">
            <a:avLst/>
          </a:prstGeom>
        </p:spPr>
        <p:txBody>
          <a:bodyPr wrap="square">
            <a:spAutoFit/>
          </a:bodyPr>
          <a:lstStyle/>
          <a:p>
            <a:r>
              <a:rPr lang="zh-CN" altLang="zh-CN" sz="2000" b="1" dirty="0">
                <a:latin typeface="+mn-ea"/>
              </a:rPr>
              <a:t>理赔项目</a:t>
            </a:r>
            <a:r>
              <a:rPr lang="en-US" altLang="zh-CN" sz="2000" b="1" dirty="0">
                <a:latin typeface="+mn-ea"/>
              </a:rPr>
              <a:t>:</a:t>
            </a:r>
            <a:r>
              <a:rPr lang="zh-CN" altLang="zh-CN" sz="2000" b="1" dirty="0">
                <a:latin typeface="+mn-ea"/>
              </a:rPr>
              <a:t>身故</a:t>
            </a:r>
            <a:r>
              <a:rPr lang="zh-CN" altLang="en-US" sz="2000" b="1" dirty="0">
                <a:latin typeface="+mn-ea"/>
              </a:rPr>
              <a:t>申请</a:t>
            </a:r>
            <a:endParaRPr lang="en-US" altLang="zh-CN" sz="2000" b="1" dirty="0">
              <a:latin typeface="+mn-ea"/>
            </a:endParaRPr>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申请人</a:t>
            </a:r>
            <a:r>
              <a:rPr lang="en-US" altLang="zh-CN" sz="2000" b="1" dirty="0">
                <a:latin typeface="+mn-ea"/>
              </a:rPr>
              <a:t>:</a:t>
            </a:r>
            <a:r>
              <a:rPr lang="zh-CN" altLang="zh-CN" sz="2000" dirty="0">
                <a:latin typeface="+mn-ea"/>
              </a:rPr>
              <a:t>指定受益人或法定继承人（指定受益人或法定继承人为未成年人、无民事</a:t>
            </a:r>
            <a:r>
              <a:rPr lang="en-US" altLang="zh-CN" sz="2000" dirty="0">
                <a:latin typeface="+mn-ea"/>
              </a:rPr>
              <a:t>/</a:t>
            </a:r>
            <a:r>
              <a:rPr lang="zh-CN" altLang="zh-CN" sz="2000" dirty="0">
                <a:latin typeface="+mn-ea"/>
              </a:rPr>
              <a:t>限制行为能力人时申请人为其监护人）</a:t>
            </a:r>
            <a:r>
              <a:rPr lang="zh-CN" altLang="en-US" sz="2000" dirty="0">
                <a:latin typeface="+mn-ea"/>
              </a:rPr>
              <a:t>。</a:t>
            </a:r>
            <a:endParaRPr lang="en-US" altLang="zh-CN" sz="2000" dirty="0">
              <a:latin typeface="+mn-ea"/>
            </a:endParaRPr>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所需资料</a:t>
            </a:r>
            <a:r>
              <a:rPr lang="en-US" altLang="zh-CN" sz="2000" b="1" dirty="0">
                <a:latin typeface="+mn-ea"/>
              </a:rPr>
              <a:t>:</a:t>
            </a:r>
            <a:r>
              <a:rPr lang="zh-CN" altLang="zh-CN" sz="2000" dirty="0">
                <a:latin typeface="+mn-ea"/>
              </a:rPr>
              <a:t>理赔申请书、委托书及受托人身份证件（适用于委托业务）、受益人或法定继承人身份证明原件及与被保险人关系证明（户籍管理部门或公证部门出具）、申请人银行卡（折）复印件、身故证明</a:t>
            </a:r>
            <a:r>
              <a:rPr lang="en-US" altLang="zh-CN" sz="2000" dirty="0">
                <a:latin typeface="+mn-ea"/>
              </a:rPr>
              <a:t>&lt;</a:t>
            </a:r>
            <a:r>
              <a:rPr lang="zh-CN" altLang="zh-CN" sz="2000" dirty="0">
                <a:latin typeface="+mn-ea"/>
              </a:rPr>
              <a:t>死亡证明（法院宣告身故需提交宣告死亡判决书）、户口注销证明、火化证明或土葬证明，以上三证至少提供两个</a:t>
            </a:r>
            <a:r>
              <a:rPr lang="en-US" altLang="zh-CN" sz="2000" dirty="0">
                <a:latin typeface="+mn-ea"/>
              </a:rPr>
              <a:t>&gt;</a:t>
            </a:r>
            <a:r>
              <a:rPr lang="zh-CN" altLang="zh-CN" sz="2000" dirty="0">
                <a:latin typeface="+mn-ea"/>
              </a:rPr>
              <a:t>、抢救病历、意外事故证明（适用于交通事故、刑事案件等）、</a:t>
            </a:r>
            <a:r>
              <a:rPr lang="zh-CN" altLang="en-US" sz="2000" dirty="0">
                <a:latin typeface="+mn-ea"/>
              </a:rPr>
              <a:t>如需其他证明资料，请再协助提供</a:t>
            </a:r>
            <a:r>
              <a:rPr lang="zh-CN" altLang="zh-CN" sz="2000" dirty="0">
                <a:latin typeface="+mn-ea"/>
              </a:rPr>
              <a:t>。</a:t>
            </a:r>
          </a:p>
          <a:p>
            <a:endParaRPr lang="en-US" altLang="zh-CN" sz="2000" dirty="0">
              <a:latin typeface="+mn-ea"/>
            </a:endParaRPr>
          </a:p>
          <a:p>
            <a:pPr marL="285750" indent="-285750">
              <a:buFont typeface="Wingdings" panose="05000000000000000000" pitchFamily="2" charset="2"/>
              <a:buChar char="ü"/>
            </a:pPr>
            <a:r>
              <a:rPr lang="zh-CN" altLang="zh-CN" sz="2000" b="1" dirty="0">
                <a:solidFill>
                  <a:srgbClr val="C00000"/>
                </a:solidFill>
                <a:latin typeface="+mn-ea"/>
              </a:rPr>
              <a:t>温馨提示：</a:t>
            </a:r>
          </a:p>
          <a:p>
            <a:r>
              <a:rPr lang="en-US" altLang="zh-CN" sz="2000" dirty="0">
                <a:latin typeface="+mn-ea"/>
              </a:rPr>
              <a:t>        </a:t>
            </a:r>
            <a:r>
              <a:rPr lang="zh-CN" altLang="zh-CN" sz="2000" dirty="0">
                <a:latin typeface="+mn-ea"/>
              </a:rPr>
              <a:t>指定受益人或法定继承人为未成年人时可提供以下身份证件：</a:t>
            </a:r>
            <a:r>
              <a:rPr lang="en-US" altLang="zh-CN" sz="2000" dirty="0">
                <a:latin typeface="+mn-ea"/>
              </a:rPr>
              <a:t>3</a:t>
            </a:r>
            <a:r>
              <a:rPr lang="zh-CN" altLang="zh-CN" sz="2000" dirty="0">
                <a:latin typeface="+mn-ea"/>
              </a:rPr>
              <a:t>岁以下可提供出生医学证明、</a:t>
            </a:r>
            <a:r>
              <a:rPr lang="en-US" altLang="zh-CN" sz="2000" dirty="0">
                <a:latin typeface="+mn-ea"/>
              </a:rPr>
              <a:t>3-16</a:t>
            </a:r>
            <a:r>
              <a:rPr lang="zh-CN" altLang="zh-CN" sz="2000" dirty="0">
                <a:latin typeface="+mn-ea"/>
              </a:rPr>
              <a:t>岁可提供户口簿；指定受益人或法定继承人为未成年人、无民事</a:t>
            </a:r>
            <a:r>
              <a:rPr lang="en-US" altLang="zh-CN" sz="2000" dirty="0">
                <a:latin typeface="+mn-ea"/>
              </a:rPr>
              <a:t>/</a:t>
            </a:r>
            <a:r>
              <a:rPr lang="zh-CN" altLang="zh-CN" sz="2000" dirty="0">
                <a:latin typeface="+mn-ea"/>
              </a:rPr>
              <a:t>限制行为能力人时，还需提供与其监护人的关系证明。</a:t>
            </a:r>
          </a:p>
        </p:txBody>
      </p:sp>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272884" y="-8297332"/>
            <a:ext cx="6289758" cy="18165523"/>
          </a:xfrm>
          <a:prstGeom prst="rect">
            <a:avLst/>
          </a:prstGeom>
        </p:spPr>
      </p:pic>
    </p:spTree>
    <p:extLst>
      <p:ext uri="{BB962C8B-B14F-4D97-AF65-F5344CB8AC3E}">
        <p14:creationId xmlns:p14="http://schemas.microsoft.com/office/powerpoint/2010/main" val="3479670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pic>
        <p:nvPicPr>
          <p:cNvPr id="3" name="图片占位符 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358985" y="6025642"/>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理赔介绍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481" y="1750777"/>
            <a:ext cx="10004633" cy="3477875"/>
          </a:xfrm>
          <a:prstGeom prst="rect">
            <a:avLst/>
          </a:prstGeom>
        </p:spPr>
        <p:txBody>
          <a:bodyPr wrap="square">
            <a:spAutoFit/>
          </a:bodyPr>
          <a:lstStyle/>
          <a:p>
            <a:r>
              <a:rPr lang="zh-CN" altLang="zh-CN" sz="2000" b="1" dirty="0">
                <a:latin typeface="+mn-ea"/>
              </a:rPr>
              <a:t>理赔项目</a:t>
            </a:r>
            <a:r>
              <a:rPr lang="en-US" altLang="zh-CN" sz="2000" b="1" dirty="0">
                <a:latin typeface="+mn-ea"/>
              </a:rPr>
              <a:t>:</a:t>
            </a:r>
            <a:r>
              <a:rPr lang="zh-CN" altLang="zh-CN" sz="2000" b="1" dirty="0"/>
              <a:t>伤残类给付</a:t>
            </a:r>
            <a:r>
              <a:rPr lang="zh-CN" altLang="en-US" sz="2000" b="1" dirty="0"/>
              <a:t>申请</a:t>
            </a:r>
            <a:endParaRPr lang="en-US" altLang="zh-CN" sz="2000" b="1" dirty="0"/>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申请人</a:t>
            </a:r>
            <a:r>
              <a:rPr lang="en-US" altLang="zh-CN" sz="2000" b="1" dirty="0">
                <a:latin typeface="+mn-ea"/>
              </a:rPr>
              <a:t>:</a:t>
            </a:r>
            <a:r>
              <a:rPr lang="zh-CN" altLang="zh-CN" sz="2000" dirty="0"/>
              <a:t>被保险人（被保险人为无民事</a:t>
            </a:r>
            <a:r>
              <a:rPr lang="en-US" altLang="zh-CN" sz="2000" dirty="0"/>
              <a:t>/</a:t>
            </a:r>
            <a:r>
              <a:rPr lang="zh-CN" altLang="zh-CN" sz="2000" dirty="0"/>
              <a:t>限制行为能力人时申请人为其监护人）</a:t>
            </a:r>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所需资料</a:t>
            </a:r>
            <a:r>
              <a:rPr lang="en-US" altLang="zh-CN" sz="2000" b="1" dirty="0">
                <a:latin typeface="+mn-ea"/>
              </a:rPr>
              <a:t>:</a:t>
            </a:r>
            <a:r>
              <a:rPr lang="zh-CN" altLang="zh-CN" sz="2000" dirty="0"/>
              <a:t>理赔申请书、委托书及受托人身份证件（适用于委托业务）、申请人及出险人有效身份证件</a:t>
            </a:r>
            <a:r>
              <a:rPr lang="zh-CN" altLang="en-US" sz="2000" dirty="0"/>
              <a:t>复印件（正反面）</a:t>
            </a:r>
            <a:r>
              <a:rPr lang="zh-CN" altLang="zh-CN" sz="2000" dirty="0"/>
              <a:t>、申请人银行卡（折）复印件、残疾鉴定报告（明显肢体缺失无需提供）、诊断证明、</a:t>
            </a:r>
            <a:r>
              <a:rPr lang="zh-CN" altLang="en-US" sz="2000" dirty="0"/>
              <a:t>完整</a:t>
            </a:r>
            <a:r>
              <a:rPr lang="zh-CN" altLang="zh-CN" sz="2000" dirty="0"/>
              <a:t>住院病历、意外事故证明（适用于交通事故、刑事案件等）、</a:t>
            </a:r>
            <a:r>
              <a:rPr lang="zh-CN" altLang="en-US" sz="2000" dirty="0">
                <a:latin typeface="+mn-ea"/>
              </a:rPr>
              <a:t>如需其他证明资料，请再协助提供</a:t>
            </a:r>
            <a:r>
              <a:rPr lang="zh-CN" altLang="zh-CN" sz="2000" dirty="0"/>
              <a:t>。</a:t>
            </a:r>
            <a:endParaRPr lang="en-US" altLang="zh-CN" sz="2000" dirty="0"/>
          </a:p>
          <a:p>
            <a:pPr marL="285750" indent="-285750">
              <a:buFont typeface="Wingdings" panose="05000000000000000000" pitchFamily="2" charset="2"/>
              <a:buChar char="Ø"/>
            </a:pPr>
            <a:endParaRPr lang="en-US" altLang="zh-CN" sz="2000" dirty="0">
              <a:latin typeface="+mn-ea"/>
            </a:endParaRPr>
          </a:p>
          <a:p>
            <a:pPr marL="285750" indent="-285750">
              <a:buFont typeface="Wingdings" panose="05000000000000000000" pitchFamily="2" charset="2"/>
              <a:buChar char="ü"/>
            </a:pPr>
            <a:r>
              <a:rPr lang="zh-CN" altLang="zh-CN" sz="2000" b="1" dirty="0">
                <a:solidFill>
                  <a:srgbClr val="C00000"/>
                </a:solidFill>
                <a:latin typeface="+mn-ea"/>
              </a:rPr>
              <a:t>温馨提示：</a:t>
            </a:r>
          </a:p>
          <a:p>
            <a:r>
              <a:rPr lang="en-US" altLang="zh-CN" sz="2000" dirty="0">
                <a:latin typeface="+mn-ea"/>
              </a:rPr>
              <a:t>        </a:t>
            </a:r>
            <a:r>
              <a:rPr lang="zh-CN" altLang="en-US" sz="2000" dirty="0">
                <a:latin typeface="+mn-ea"/>
              </a:rPr>
              <a:t>被保险人为无民事</a:t>
            </a:r>
            <a:r>
              <a:rPr lang="en-US" altLang="zh-CN" sz="2000" dirty="0">
                <a:latin typeface="+mn-ea"/>
              </a:rPr>
              <a:t>/</a:t>
            </a:r>
            <a:r>
              <a:rPr lang="zh-CN" altLang="en-US" sz="2000" dirty="0">
                <a:latin typeface="+mn-ea"/>
              </a:rPr>
              <a:t>限制行为能力人时，还需提供被保险人和其监护人的关系证明。</a:t>
            </a:r>
          </a:p>
        </p:txBody>
      </p:sp>
    </p:spTree>
    <p:extLst>
      <p:ext uri="{BB962C8B-B14F-4D97-AF65-F5344CB8AC3E}">
        <p14:creationId xmlns:p14="http://schemas.microsoft.com/office/powerpoint/2010/main" val="1445490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pic>
        <p:nvPicPr>
          <p:cNvPr id="3" name="图片占位符 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358985" y="6025642"/>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理赔介绍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111481" y="1671947"/>
            <a:ext cx="10004633" cy="3477875"/>
          </a:xfrm>
          <a:prstGeom prst="rect">
            <a:avLst/>
          </a:prstGeom>
        </p:spPr>
        <p:txBody>
          <a:bodyPr wrap="square">
            <a:spAutoFit/>
          </a:bodyPr>
          <a:lstStyle/>
          <a:p>
            <a:r>
              <a:rPr lang="zh-CN" altLang="zh-CN" sz="2000" b="1" dirty="0">
                <a:latin typeface="+mn-ea"/>
              </a:rPr>
              <a:t>理赔项目</a:t>
            </a:r>
            <a:r>
              <a:rPr lang="en-US" altLang="zh-CN" sz="2000" b="1" dirty="0">
                <a:latin typeface="+mn-ea"/>
              </a:rPr>
              <a:t>:</a:t>
            </a:r>
            <a:r>
              <a:rPr lang="zh-CN" altLang="en-US" sz="2000" b="1" dirty="0">
                <a:latin typeface="+mn-ea"/>
              </a:rPr>
              <a:t>重大疾病</a:t>
            </a:r>
            <a:endParaRPr lang="en-US" altLang="zh-CN" sz="2000" b="1" dirty="0">
              <a:latin typeface="+mn-ea"/>
            </a:endParaRPr>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申请人</a:t>
            </a:r>
            <a:r>
              <a:rPr lang="en-US" altLang="zh-CN" sz="2000" b="1" dirty="0">
                <a:latin typeface="+mn-ea"/>
              </a:rPr>
              <a:t>:</a:t>
            </a:r>
            <a:r>
              <a:rPr lang="zh-CN" altLang="en-US" sz="2000" dirty="0">
                <a:latin typeface="+mn-ea"/>
              </a:rPr>
              <a:t>被保险人（被保险人为无民事</a:t>
            </a:r>
            <a:r>
              <a:rPr lang="en-US" altLang="zh-CN" sz="2000" dirty="0">
                <a:latin typeface="+mn-ea"/>
              </a:rPr>
              <a:t>/</a:t>
            </a:r>
            <a:r>
              <a:rPr lang="zh-CN" altLang="en-US" sz="2000" dirty="0">
                <a:latin typeface="+mn-ea"/>
              </a:rPr>
              <a:t>限制行为能力人时申请人为其监护人）</a:t>
            </a:r>
          </a:p>
          <a:p>
            <a:endParaRPr lang="zh-CN" altLang="zh-CN" sz="2000" dirty="0">
              <a:latin typeface="+mn-ea"/>
            </a:endParaRPr>
          </a:p>
          <a:p>
            <a:pPr marL="285750" indent="-285750">
              <a:buFont typeface="Wingdings" panose="05000000000000000000" pitchFamily="2" charset="2"/>
              <a:buChar char="Ø"/>
            </a:pPr>
            <a:r>
              <a:rPr lang="zh-CN" altLang="zh-CN" sz="2000" b="1" dirty="0">
                <a:latin typeface="+mn-ea"/>
              </a:rPr>
              <a:t>所需资料</a:t>
            </a:r>
            <a:r>
              <a:rPr lang="en-US" altLang="zh-CN" sz="2000" b="1" dirty="0">
                <a:latin typeface="+mn-ea"/>
              </a:rPr>
              <a:t>:</a:t>
            </a:r>
            <a:r>
              <a:rPr lang="zh-CN" altLang="en-US" sz="2000" dirty="0">
                <a:latin typeface="+mn-ea"/>
              </a:rPr>
              <a:t>理赔申请书、委托书及受托人身份证件（适用于委托业务）、申请人及出险人有效身份证件复印件（正反面）、申请人银行卡（折）复印件、诊断证明、完整住院病历 （含病理报告、检验报告、手术记录等）、意外事故证明</a:t>
            </a:r>
            <a:r>
              <a:rPr lang="en-US" altLang="zh-CN" sz="2000" dirty="0">
                <a:latin typeface="+mn-ea"/>
              </a:rPr>
              <a:t>(</a:t>
            </a:r>
            <a:r>
              <a:rPr lang="zh-CN" altLang="en-US" sz="2000" dirty="0">
                <a:latin typeface="+mn-ea"/>
              </a:rPr>
              <a:t>适用于交通事故、刑事案件等</a:t>
            </a:r>
            <a:r>
              <a:rPr lang="en-US" altLang="zh-CN" sz="2000" dirty="0">
                <a:latin typeface="+mn-ea"/>
              </a:rPr>
              <a:t>)</a:t>
            </a:r>
            <a:r>
              <a:rPr lang="zh-CN" altLang="en-US" sz="2000" dirty="0">
                <a:latin typeface="+mn-ea"/>
              </a:rPr>
              <a:t>、如需其他证明资料，请再协助提供。</a:t>
            </a:r>
            <a:endParaRPr lang="en-US" altLang="zh-CN" sz="2000" dirty="0">
              <a:latin typeface="+mn-ea"/>
            </a:endParaRPr>
          </a:p>
          <a:p>
            <a:pPr marL="285750" indent="-285750">
              <a:buFont typeface="Wingdings" panose="05000000000000000000" pitchFamily="2" charset="2"/>
              <a:buChar char="Ø"/>
            </a:pPr>
            <a:endParaRPr lang="en-US" altLang="zh-CN" sz="2000" dirty="0">
              <a:latin typeface="+mn-ea"/>
            </a:endParaRPr>
          </a:p>
          <a:p>
            <a:pPr marL="285750" indent="-285750">
              <a:buFont typeface="Wingdings" panose="05000000000000000000" pitchFamily="2" charset="2"/>
              <a:buChar char="ü"/>
            </a:pPr>
            <a:r>
              <a:rPr lang="zh-CN" altLang="zh-CN" sz="2000" b="1" dirty="0">
                <a:solidFill>
                  <a:srgbClr val="C00000"/>
                </a:solidFill>
                <a:latin typeface="+mn-ea"/>
              </a:rPr>
              <a:t>温馨提示：</a:t>
            </a:r>
          </a:p>
          <a:p>
            <a:r>
              <a:rPr lang="en-US" altLang="zh-CN" sz="2000" dirty="0">
                <a:latin typeface="+mn-ea"/>
              </a:rPr>
              <a:t>        </a:t>
            </a:r>
            <a:r>
              <a:rPr lang="zh-CN" altLang="en-US" sz="2000" dirty="0">
                <a:latin typeface="+mn-ea"/>
              </a:rPr>
              <a:t>被保险人为无民事</a:t>
            </a:r>
            <a:r>
              <a:rPr lang="en-US" altLang="zh-CN" sz="2000" dirty="0">
                <a:latin typeface="+mn-ea"/>
              </a:rPr>
              <a:t>/</a:t>
            </a:r>
            <a:r>
              <a:rPr lang="zh-CN" altLang="en-US" sz="2000" dirty="0">
                <a:latin typeface="+mn-ea"/>
              </a:rPr>
              <a:t>限制行为能力人时，还需提供被保险人和其监护人的关系证明。</a:t>
            </a:r>
          </a:p>
        </p:txBody>
      </p:sp>
    </p:spTree>
    <p:extLst>
      <p:ext uri="{BB962C8B-B14F-4D97-AF65-F5344CB8AC3E}">
        <p14:creationId xmlns:p14="http://schemas.microsoft.com/office/powerpoint/2010/main" val="1445490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586946" y="5438696"/>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23" name="文本框 22">
            <a:extLst>
              <a:ext uri="{FF2B5EF4-FFF2-40B4-BE49-F238E27FC236}">
                <a16:creationId xmlns:a16="http://schemas.microsoft.com/office/drawing/2014/main" id="{CC3EDF4F-F864-426D-B6B9-5E0DA5AFB13B}"/>
              </a:ext>
            </a:extLst>
          </p:cNvPr>
          <p:cNvSpPr txBox="1"/>
          <p:nvPr/>
        </p:nvSpPr>
        <p:spPr>
          <a:xfrm>
            <a:off x="3137339" y="681038"/>
            <a:ext cx="5249916"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理赔咨询电话及理赔操作指引二维码</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022222" y="1217168"/>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16" name="图片 15" descr="C:\Users\ADMINI~1\AppData\Local\Temp\WeChat Files\e3bf3965c077c6805d2d92ddd8ca6e6.jpg"/>
          <p:cNvPicPr/>
          <p:nvPr/>
        </p:nvPicPr>
        <p:blipFill rotWithShape="1">
          <a:blip r:embed="rId5" cstate="print"/>
          <a:srcRect l="15298" r="12891" b="7532"/>
          <a:stretch/>
        </p:blipFill>
        <p:spPr bwMode="auto">
          <a:xfrm>
            <a:off x="3657600" y="1576551"/>
            <a:ext cx="3326524" cy="33738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图片 16" descr="C:\Users\ADMINI~1\AppData\Local\Temp\WeChat Files\de7566bb35339f2acc067cb33da4a62.jpg"/>
          <p:cNvPicPr/>
          <p:nvPr/>
        </p:nvPicPr>
        <p:blipFill>
          <a:blip r:embed="rId6" cstate="print"/>
          <a:srcRect/>
          <a:stretch>
            <a:fillRect/>
          </a:stretch>
        </p:blipFill>
        <p:spPr bwMode="auto">
          <a:xfrm>
            <a:off x="7362496" y="1576550"/>
            <a:ext cx="4209393" cy="34053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572430" y="-9082762"/>
            <a:ext cx="6289758" cy="18165523"/>
          </a:xfrm>
          <a:prstGeom prst="rect">
            <a:avLst/>
          </a:prstGeom>
        </p:spPr>
      </p:pic>
      <p:sp>
        <p:nvSpPr>
          <p:cNvPr id="18" name="矩形 17"/>
          <p:cNvSpPr/>
          <p:nvPr/>
        </p:nvSpPr>
        <p:spPr>
          <a:xfrm>
            <a:off x="945933" y="1828800"/>
            <a:ext cx="2333294" cy="2769989"/>
          </a:xfrm>
          <a:prstGeom prst="rect">
            <a:avLst/>
          </a:prstGeom>
        </p:spPr>
        <p:txBody>
          <a:bodyPr wrap="square">
            <a:spAutoFit/>
          </a:bodyPr>
          <a:lstStyle/>
          <a:p>
            <a:pPr>
              <a:lnSpc>
                <a:spcPct val="150000"/>
              </a:lnSpc>
            </a:pPr>
            <a:endParaRPr lang="en-US" altLang="zh-CN" sz="2400"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理赔咨询电话：</a:t>
            </a:r>
            <a:endParaRPr lang="en-US" altLang="zh-CN" sz="2400"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dirty="0">
                <a:solidFill>
                  <a:schemeClr val="accent6">
                    <a:lumMod val="75000"/>
                  </a:schemeClr>
                </a:solidFill>
                <a:latin typeface="微软雅黑" panose="020B0503020204020204" pitchFamily="34" charset="-122"/>
                <a:ea typeface="微软雅黑" panose="020B0503020204020204" pitchFamily="34" charset="-122"/>
              </a:rPr>
              <a:t>56909325</a:t>
            </a:r>
          </a:p>
          <a:p>
            <a:pPr>
              <a:lnSpc>
                <a:spcPct val="150000"/>
              </a:lnSpc>
            </a:pPr>
            <a:r>
              <a:rPr lang="en-US" altLang="zh-CN" sz="2400" b="1" dirty="0">
                <a:solidFill>
                  <a:schemeClr val="accent6">
                    <a:lumMod val="75000"/>
                  </a:schemeClr>
                </a:solidFill>
                <a:latin typeface="微软雅黑" panose="020B0503020204020204" pitchFamily="34" charset="-122"/>
                <a:ea typeface="微软雅黑" panose="020B0503020204020204" pitchFamily="34" charset="-122"/>
              </a:rPr>
              <a:t>66067096                 </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a:p>
            <a:pPr>
              <a:lnSpc>
                <a:spcPct val="150000"/>
              </a:lnSpc>
            </a:pPr>
            <a:endParaRPr lang="en-US" altLang="zh-CN" sz="2000" b="1" dirty="0">
              <a:solidFill>
                <a:schemeClr val="accent6">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8929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372132" y="446198"/>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586946" y="5438696"/>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23" name="文本框 22">
            <a:extLst>
              <a:ext uri="{FF2B5EF4-FFF2-40B4-BE49-F238E27FC236}">
                <a16:creationId xmlns:a16="http://schemas.microsoft.com/office/drawing/2014/main" id="{CC3EDF4F-F864-426D-B6B9-5E0DA5AFB13B}"/>
              </a:ext>
            </a:extLst>
          </p:cNvPr>
          <p:cNvSpPr txBox="1"/>
          <p:nvPr/>
        </p:nvSpPr>
        <p:spPr>
          <a:xfrm>
            <a:off x="740982" y="933286"/>
            <a:ext cx="646384" cy="3785652"/>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片区服务专员联系电话</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rot="5400000">
            <a:off x="709450" y="2680139"/>
            <a:ext cx="1639611" cy="1"/>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732754" y="-9605869"/>
            <a:ext cx="6289758" cy="18165523"/>
          </a:xfrm>
          <a:prstGeom prst="rect">
            <a:avLst/>
          </a:prstGeom>
        </p:spPr>
      </p:pic>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b="59047"/>
          <a:stretch/>
        </p:blipFill>
        <p:spPr>
          <a:xfrm>
            <a:off x="2412125" y="884606"/>
            <a:ext cx="8667247" cy="5141036"/>
          </a:xfrm>
          <a:prstGeom prst="rect">
            <a:avLst/>
          </a:prstGeom>
        </p:spPr>
      </p:pic>
    </p:spTree>
    <p:extLst>
      <p:ext uri="{BB962C8B-B14F-4D97-AF65-F5344CB8AC3E}">
        <p14:creationId xmlns:p14="http://schemas.microsoft.com/office/powerpoint/2010/main" val="17189296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242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id="{D8964D4F-233C-4774-AC35-0AEBE3627D92}"/>
              </a:ext>
            </a:extLst>
          </p:cNvPr>
          <p:cNvGrpSpPr/>
          <p:nvPr/>
        </p:nvGrpSpPr>
        <p:grpSpPr>
          <a:xfrm>
            <a:off x="466725" y="461963"/>
            <a:ext cx="11258550" cy="5934075"/>
            <a:chOff x="466725" y="466725"/>
            <a:chExt cx="11258550" cy="5934075"/>
          </a:xfrm>
        </p:grpSpPr>
        <p:sp>
          <p:nvSpPr>
            <p:cNvPr id="10" name="矩形 9">
              <a:extLst>
                <a:ext uri="{FF2B5EF4-FFF2-40B4-BE49-F238E27FC236}">
                  <a16:creationId xmlns:a16="http://schemas.microsoft.com/office/drawing/2014/main"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id="{1431A0B2-DD05-4002-9EDA-2AD07279B851}"/>
                </a:ext>
              </a:extLst>
            </p:cNvPr>
            <p:cNvSpPr/>
            <p:nvPr/>
          </p:nvSpPr>
          <p:spPr>
            <a:xfrm>
              <a:off x="3432227" y="3591927"/>
              <a:ext cx="5032148" cy="923330"/>
            </a:xfrm>
            <a:prstGeom prst="rect">
              <a:avLst/>
            </a:prstGeom>
          </p:spPr>
          <p:txBody>
            <a:bodyPr wrap="none">
              <a:spAutoFit/>
            </a:bodyPr>
            <a:lstStyle/>
            <a:p>
              <a:pPr algn="ctr"/>
              <a:r>
                <a:rPr lang="zh-CN" altLang="en-US" sz="5400" b="1" dirty="0">
                  <a:solidFill>
                    <a:srgbClr val="F27691"/>
                  </a:solidFill>
                  <a:cs typeface="+mn-ea"/>
                  <a:sym typeface="+mn-lt"/>
                </a:rPr>
                <a:t>感谢您的聆听！</a:t>
              </a:r>
            </a:p>
          </p:txBody>
        </p:sp>
        <p:sp>
          <p:nvSpPr>
            <p:cNvPr id="23" name="矩形 22">
              <a:extLst>
                <a:ext uri="{FF2B5EF4-FFF2-40B4-BE49-F238E27FC236}">
                  <a16:creationId xmlns:a16="http://schemas.microsoft.com/office/drawing/2014/main" id="{24BBDFE9-16A8-4D27-9AC5-0DFA9FEE8959}"/>
                </a:ext>
              </a:extLst>
            </p:cNvPr>
            <p:cNvSpPr/>
            <p:nvPr/>
          </p:nvSpPr>
          <p:spPr>
            <a:xfrm>
              <a:off x="4287034" y="2354888"/>
              <a:ext cx="3625656" cy="1015663"/>
            </a:xfrm>
            <a:prstGeom prst="rect">
              <a:avLst/>
            </a:prstGeom>
          </p:spPr>
          <p:txBody>
            <a:bodyPr wrap="square">
              <a:spAutoFit/>
            </a:bodyPr>
            <a:lstStyle/>
            <a:p>
              <a:pPr algn="ctr"/>
              <a:r>
                <a:rPr lang="zh-CN" altLang="en-US" sz="6000" b="1" dirty="0">
                  <a:solidFill>
                    <a:srgbClr val="F27691"/>
                  </a:solidFill>
                  <a:latin typeface="Calibri" panose="020F0502020204030204" pitchFamily="34" charset="0"/>
                  <a:cs typeface="Calibri" panose="020F0502020204030204" pitchFamily="34" charset="0"/>
                  <a:sym typeface="+mn-lt"/>
                </a:rPr>
                <a:t>谢 谢！</a:t>
              </a:r>
            </a:p>
          </p:txBody>
        </p:sp>
      </p:gr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FD2326B8-7E63-453C-824D-AA64392EEFFE}"/>
              </a:ext>
            </a:extLst>
          </p:cNvPr>
          <p:cNvGrpSpPr/>
          <p:nvPr/>
        </p:nvGrpSpPr>
        <p:grpSpPr>
          <a:xfrm>
            <a:off x="4578013" y="1198702"/>
            <a:ext cx="3309744" cy="3487598"/>
            <a:chOff x="6523348" y="1281172"/>
            <a:chExt cx="1024613" cy="1079672"/>
          </a:xfrm>
        </p:grpSpPr>
        <p:sp>
          <p:nvSpPr>
            <p:cNvPr id="3" name="矩形 2">
              <a:extLst>
                <a:ext uri="{FF2B5EF4-FFF2-40B4-BE49-F238E27FC236}">
                  <a16:creationId xmlns:a16="http://schemas.microsoft.com/office/drawing/2014/main" id="{FBD23146-DA52-4065-83A7-B39BFF04CDF8}"/>
                </a:ext>
              </a:extLst>
            </p:cNvPr>
            <p:cNvSpPr/>
            <p:nvPr/>
          </p:nvSpPr>
          <p:spPr>
            <a:xfrm>
              <a:off x="6523348" y="1489435"/>
              <a:ext cx="848413" cy="871409"/>
            </a:xfrm>
            <a:prstGeom prst="rect">
              <a:avLst/>
            </a:prstGeom>
            <a:noFill/>
            <a:ln w="28575">
              <a:solidFill>
                <a:srgbClr val="FFE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76212717-3C6D-4370-BC95-DDB5EB7729D0}"/>
                </a:ext>
              </a:extLst>
            </p:cNvPr>
            <p:cNvSpPr/>
            <p:nvPr/>
          </p:nvSpPr>
          <p:spPr>
            <a:xfrm>
              <a:off x="7195560" y="1281172"/>
              <a:ext cx="352401" cy="361953"/>
            </a:xfrm>
            <a:prstGeom prst="rect">
              <a:avLst/>
            </a:prstGeom>
            <a:noFill/>
            <a:ln w="19050">
              <a:solidFill>
                <a:srgbClr val="A8E0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FA6AE"/>
                </a:solidFill>
              </a:endParaRPr>
            </a:p>
          </p:txBody>
        </p:sp>
      </p:gr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735658" y="0"/>
            <a:ext cx="6289758" cy="6860421"/>
          </a:xfrm>
          <a:prstGeom prst="rect">
            <a:avLst/>
          </a:prstGeom>
        </p:spPr>
      </p:pic>
    </p:spTree>
    <p:extLst>
      <p:ext uri="{BB962C8B-B14F-4D97-AF65-F5344CB8AC3E}">
        <p14:creationId xmlns:p14="http://schemas.microsoft.com/office/powerpoint/2010/main" val="2861033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1"/>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06BF9D4E-5150-44E8-AC2B-DA988D5936C6}"/>
              </a:ext>
            </a:extLst>
          </p:cNvPr>
          <p:cNvSpPr txBox="1"/>
          <p:nvPr/>
        </p:nvSpPr>
        <p:spPr>
          <a:xfrm>
            <a:off x="2138091" y="2663011"/>
            <a:ext cx="2076359" cy="144655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6000" b="1" u="none" strike="noStrike" kern="1200" cap="none" spc="0" normalizeH="0" baseline="0" noProof="0" dirty="0">
                <a:ln>
                  <a:noFill/>
                </a:ln>
                <a:solidFill>
                  <a:schemeClr val="accent6">
                    <a:lumMod val="75000"/>
                  </a:schemeClr>
                </a:solidFill>
                <a:effectLst/>
                <a:uLnTx/>
                <a:uFillTx/>
                <a:cs typeface="+mn-ea"/>
                <a:sym typeface="+mn-lt"/>
              </a:rPr>
              <a:t>目录</a:t>
            </a:r>
            <a:endParaRPr kumimoji="0" lang="en-US" altLang="zh-CN" sz="6000" b="1" u="none" strike="noStrike" kern="1200" cap="none" spc="0" normalizeH="0" baseline="0" noProof="0" dirty="0">
              <a:ln>
                <a:noFill/>
              </a:ln>
              <a:solidFill>
                <a:schemeClr val="accent6">
                  <a:lumMod val="75000"/>
                </a:schemeClr>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800" dirty="0">
                <a:solidFill>
                  <a:schemeClr val="accent6">
                    <a:lumMod val="75000"/>
                  </a:schemeClr>
                </a:solidFill>
                <a:latin typeface="Calibri" panose="020F0502020204030204" pitchFamily="34" charset="0"/>
                <a:cs typeface="Calibri" panose="020F0502020204030204" pitchFamily="34" charset="0"/>
                <a:sym typeface="+mn-lt"/>
              </a:rPr>
              <a:t>CONENTS</a:t>
            </a:r>
            <a:endParaRPr kumimoji="0" lang="zh-CN" altLang="en-US" sz="2800" u="none" strike="noStrike" kern="1200" cap="none" spc="0" normalizeH="0" baseline="0" noProof="0" dirty="0">
              <a:ln>
                <a:noFill/>
              </a:ln>
              <a:solidFill>
                <a:schemeClr val="accent6">
                  <a:lumMod val="75000"/>
                </a:schemeClr>
              </a:solidFill>
              <a:effectLst/>
              <a:uLnTx/>
              <a:uFillTx/>
              <a:latin typeface="Calibri" panose="020F0502020204030204" pitchFamily="34" charset="0"/>
              <a:cs typeface="Calibri" panose="020F0502020204030204" pitchFamily="34" charset="0"/>
              <a:sym typeface="+mn-lt"/>
            </a:endParaRPr>
          </a:p>
        </p:txBody>
      </p:sp>
      <p:cxnSp>
        <p:nvCxnSpPr>
          <p:cNvPr id="5" name="直接连接符 4">
            <a:extLst>
              <a:ext uri="{FF2B5EF4-FFF2-40B4-BE49-F238E27FC236}">
                <a16:creationId xmlns:a16="http://schemas.microsoft.com/office/drawing/2014/main" id="{BBB7EC47-7BD5-433E-B048-2073B5A6A92C}"/>
              </a:ext>
            </a:extLst>
          </p:cNvPr>
          <p:cNvCxnSpPr/>
          <p:nvPr/>
        </p:nvCxnSpPr>
        <p:spPr>
          <a:xfrm>
            <a:off x="5003800" y="2101850"/>
            <a:ext cx="0" cy="2654300"/>
          </a:xfrm>
          <a:prstGeom prst="line">
            <a:avLst/>
          </a:prstGeom>
          <a:ln w="38100">
            <a:solidFill>
              <a:srgbClr val="F69FB2"/>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11F86AC2-5354-438F-93CE-E9BC9607090A}"/>
              </a:ext>
            </a:extLst>
          </p:cNvPr>
          <p:cNvGrpSpPr/>
          <p:nvPr/>
        </p:nvGrpSpPr>
        <p:grpSpPr>
          <a:xfrm>
            <a:off x="6471956" y="1366118"/>
            <a:ext cx="3174966" cy="584775"/>
            <a:chOff x="6471956" y="1366118"/>
            <a:chExt cx="3174966" cy="584775"/>
          </a:xfrm>
        </p:grpSpPr>
        <p:sp>
          <p:nvSpPr>
            <p:cNvPr id="29" name="TextBox 119">
              <a:extLst>
                <a:ext uri="{FF2B5EF4-FFF2-40B4-BE49-F238E27FC236}">
                  <a16:creationId xmlns:a16="http://schemas.microsoft.com/office/drawing/2014/main" id="{D3B1075C-4308-4BE6-B9A6-743BF8906E5F}"/>
                </a:ext>
              </a:extLst>
            </p:cNvPr>
            <p:cNvSpPr txBox="1"/>
            <p:nvPr/>
          </p:nvSpPr>
          <p:spPr>
            <a:xfrm>
              <a:off x="7178001" y="1396895"/>
              <a:ext cx="2468921" cy="523220"/>
            </a:xfrm>
            <a:prstGeom prst="rect">
              <a:avLst/>
            </a:prstGeom>
            <a:noFill/>
          </p:spPr>
          <p:txBody>
            <a:bodyPr wrap="square" rtlCol="0">
              <a:spAutoFit/>
            </a:bodyPr>
            <a:lstStyle/>
            <a:p>
              <a:pPr defTabSz="914217"/>
              <a:r>
                <a:rPr lang="zh-CN" altLang="en-US" sz="2800" b="1" dirty="0">
                  <a:solidFill>
                    <a:schemeClr val="accent6">
                      <a:lumMod val="75000"/>
                    </a:schemeClr>
                  </a:solidFill>
                  <a:latin typeface="+mj-ea"/>
                  <a:ea typeface="+mj-ea"/>
                  <a:cs typeface="+mn-ea"/>
                  <a:sym typeface="+mn-lt"/>
                </a:rPr>
                <a:t>背景介绍</a:t>
              </a:r>
              <a:endParaRPr lang="id-ID" sz="2800" b="1" dirty="0">
                <a:solidFill>
                  <a:schemeClr val="accent6">
                    <a:lumMod val="75000"/>
                  </a:schemeClr>
                </a:solidFill>
                <a:latin typeface="+mj-ea"/>
                <a:ea typeface="+mj-ea"/>
                <a:cs typeface="+mn-ea"/>
                <a:sym typeface="+mn-lt"/>
              </a:endParaRPr>
            </a:p>
          </p:txBody>
        </p:sp>
        <p:sp>
          <p:nvSpPr>
            <p:cNvPr id="7" name="文本框 6">
              <a:extLst>
                <a:ext uri="{FF2B5EF4-FFF2-40B4-BE49-F238E27FC236}">
                  <a16:creationId xmlns:a16="http://schemas.microsoft.com/office/drawing/2014/main" id="{55EE9021-58C9-4642-8661-FF7AB199A155}"/>
                </a:ext>
              </a:extLst>
            </p:cNvPr>
            <p:cNvSpPr txBox="1"/>
            <p:nvPr/>
          </p:nvSpPr>
          <p:spPr>
            <a:xfrm>
              <a:off x="6471956" y="1366118"/>
              <a:ext cx="706045" cy="584775"/>
            </a:xfrm>
            <a:prstGeom prst="rect">
              <a:avLst/>
            </a:prstGeom>
            <a:noFill/>
          </p:spPr>
          <p:txBody>
            <a:bodyPr wrap="square" rtlCol="0">
              <a:spAutoFit/>
            </a:bodyPr>
            <a:lstStyle/>
            <a:p>
              <a:pPr algn="ctr"/>
              <a:r>
                <a:rPr lang="en-US" altLang="zh-CN" sz="3200" b="1">
                  <a:solidFill>
                    <a:schemeClr val="accent6">
                      <a:lumMod val="75000"/>
                    </a:schemeClr>
                  </a:solidFill>
                  <a:latin typeface="+mj-ea"/>
                  <a:cs typeface="+mn-ea"/>
                  <a:sym typeface="+mn-lt"/>
                </a:rPr>
                <a:t>01.</a:t>
              </a:r>
              <a:endParaRPr lang="zh-CN" altLang="en-US" sz="3200">
                <a:solidFill>
                  <a:schemeClr val="accent6">
                    <a:lumMod val="75000"/>
                  </a:schemeClr>
                </a:solidFill>
                <a:cs typeface="+mn-ea"/>
                <a:sym typeface="+mn-lt"/>
              </a:endParaRPr>
            </a:p>
          </p:txBody>
        </p:sp>
      </p:grpSp>
      <p:sp>
        <p:nvSpPr>
          <p:cNvPr id="46" name="文本框 45">
            <a:extLst>
              <a:ext uri="{FF2B5EF4-FFF2-40B4-BE49-F238E27FC236}">
                <a16:creationId xmlns:a16="http://schemas.microsoft.com/office/drawing/2014/main" id="{69A542DD-12C2-47E2-968F-7171365A3C5E}"/>
              </a:ext>
            </a:extLst>
          </p:cNvPr>
          <p:cNvSpPr txBox="1"/>
          <p:nvPr/>
        </p:nvSpPr>
        <p:spPr>
          <a:xfrm>
            <a:off x="6471956" y="2248898"/>
            <a:ext cx="706045" cy="584775"/>
          </a:xfrm>
          <a:prstGeom prst="rect">
            <a:avLst/>
          </a:prstGeom>
          <a:noFill/>
        </p:spPr>
        <p:txBody>
          <a:bodyPr wrap="square" rtlCol="0">
            <a:spAutoFit/>
          </a:bodyPr>
          <a:lstStyle/>
          <a:p>
            <a:pPr algn="ctr"/>
            <a:r>
              <a:rPr lang="en-US" altLang="zh-CN" sz="3200" b="1">
                <a:solidFill>
                  <a:schemeClr val="accent6">
                    <a:lumMod val="75000"/>
                  </a:schemeClr>
                </a:solidFill>
                <a:latin typeface="+mj-ea"/>
                <a:cs typeface="+mn-ea"/>
                <a:sym typeface="+mn-lt"/>
              </a:rPr>
              <a:t>02.</a:t>
            </a:r>
            <a:endParaRPr lang="zh-CN" altLang="en-US" sz="3200">
              <a:solidFill>
                <a:schemeClr val="accent6">
                  <a:lumMod val="75000"/>
                </a:schemeClr>
              </a:solidFill>
              <a:cs typeface="+mn-ea"/>
              <a:sym typeface="+mn-lt"/>
            </a:endParaRPr>
          </a:p>
        </p:txBody>
      </p:sp>
      <p:sp>
        <p:nvSpPr>
          <p:cNvPr id="50" name="文本框 49">
            <a:extLst>
              <a:ext uri="{FF2B5EF4-FFF2-40B4-BE49-F238E27FC236}">
                <a16:creationId xmlns:a16="http://schemas.microsoft.com/office/drawing/2014/main" id="{10DB16B1-61A0-4F2B-82DD-DB9F0B0B7877}"/>
              </a:ext>
            </a:extLst>
          </p:cNvPr>
          <p:cNvSpPr txBox="1"/>
          <p:nvPr/>
        </p:nvSpPr>
        <p:spPr>
          <a:xfrm>
            <a:off x="6471956" y="3131678"/>
            <a:ext cx="706045" cy="584775"/>
          </a:xfrm>
          <a:prstGeom prst="rect">
            <a:avLst/>
          </a:prstGeom>
          <a:noFill/>
        </p:spPr>
        <p:txBody>
          <a:bodyPr wrap="square" rtlCol="0">
            <a:spAutoFit/>
          </a:bodyPr>
          <a:lstStyle/>
          <a:p>
            <a:pPr algn="ctr"/>
            <a:r>
              <a:rPr lang="en-US" altLang="zh-CN" sz="3200" b="1" dirty="0">
                <a:solidFill>
                  <a:schemeClr val="accent6">
                    <a:lumMod val="75000"/>
                  </a:schemeClr>
                </a:solidFill>
                <a:latin typeface="+mj-ea"/>
                <a:cs typeface="+mn-ea"/>
                <a:sym typeface="+mn-lt"/>
              </a:rPr>
              <a:t>03.</a:t>
            </a:r>
            <a:endParaRPr lang="zh-CN" altLang="en-US" sz="3200" dirty="0">
              <a:solidFill>
                <a:schemeClr val="accent6">
                  <a:lumMod val="75000"/>
                </a:schemeClr>
              </a:solidFill>
              <a:cs typeface="+mn-ea"/>
              <a:sym typeface="+mn-lt"/>
            </a:endParaRPr>
          </a:p>
        </p:txBody>
      </p:sp>
      <p:pic>
        <p:nvPicPr>
          <p:cNvPr id="12" name="图片 1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193758" y="53133"/>
            <a:ext cx="6289758" cy="6860421"/>
          </a:xfrm>
          <a:prstGeom prst="rect">
            <a:avLst/>
          </a:prstGeom>
        </p:spPr>
      </p:pic>
      <p:sp>
        <p:nvSpPr>
          <p:cNvPr id="32" name="TextBox 119">
            <a:extLst>
              <a:ext uri="{FF2B5EF4-FFF2-40B4-BE49-F238E27FC236}">
                <a16:creationId xmlns:a16="http://schemas.microsoft.com/office/drawing/2014/main" id="{D3B1075C-4308-4BE6-B9A6-743BF8906E5F}"/>
              </a:ext>
            </a:extLst>
          </p:cNvPr>
          <p:cNvSpPr txBox="1"/>
          <p:nvPr/>
        </p:nvSpPr>
        <p:spPr>
          <a:xfrm>
            <a:off x="7178001" y="2270940"/>
            <a:ext cx="2468921" cy="523220"/>
          </a:xfrm>
          <a:prstGeom prst="rect">
            <a:avLst/>
          </a:prstGeom>
          <a:noFill/>
        </p:spPr>
        <p:txBody>
          <a:bodyPr wrap="square" rtlCol="0">
            <a:spAutoFit/>
          </a:bodyPr>
          <a:lstStyle/>
          <a:p>
            <a:pPr defTabSz="914217"/>
            <a:r>
              <a:rPr lang="zh-CN" altLang="en-US" sz="2800" b="1" dirty="0">
                <a:solidFill>
                  <a:schemeClr val="accent6">
                    <a:lumMod val="75000"/>
                  </a:schemeClr>
                </a:solidFill>
                <a:latin typeface="+mj-ea"/>
                <a:ea typeface="+mj-ea"/>
                <a:cs typeface="+mn-ea"/>
                <a:sym typeface="+mn-lt"/>
              </a:rPr>
              <a:t>投保范围</a:t>
            </a:r>
            <a:endParaRPr lang="id-ID" sz="2800" b="1" dirty="0">
              <a:solidFill>
                <a:schemeClr val="accent6">
                  <a:lumMod val="75000"/>
                </a:schemeClr>
              </a:solidFill>
              <a:latin typeface="+mj-ea"/>
              <a:ea typeface="+mj-ea"/>
              <a:cs typeface="+mn-ea"/>
              <a:sym typeface="+mn-lt"/>
            </a:endParaRPr>
          </a:p>
        </p:txBody>
      </p:sp>
      <p:sp>
        <p:nvSpPr>
          <p:cNvPr id="33" name="TextBox 119">
            <a:extLst>
              <a:ext uri="{FF2B5EF4-FFF2-40B4-BE49-F238E27FC236}">
                <a16:creationId xmlns:a16="http://schemas.microsoft.com/office/drawing/2014/main" id="{D3B1075C-4308-4BE6-B9A6-743BF8906E5F}"/>
              </a:ext>
            </a:extLst>
          </p:cNvPr>
          <p:cNvSpPr txBox="1"/>
          <p:nvPr/>
        </p:nvSpPr>
        <p:spPr>
          <a:xfrm>
            <a:off x="7178001" y="3155453"/>
            <a:ext cx="2468921" cy="523220"/>
          </a:xfrm>
          <a:prstGeom prst="rect">
            <a:avLst/>
          </a:prstGeom>
          <a:noFill/>
        </p:spPr>
        <p:txBody>
          <a:bodyPr wrap="square" rtlCol="0">
            <a:spAutoFit/>
          </a:bodyPr>
          <a:lstStyle/>
          <a:p>
            <a:pPr defTabSz="914217"/>
            <a:r>
              <a:rPr lang="zh-CN" altLang="en-US" sz="2800" b="1" dirty="0">
                <a:solidFill>
                  <a:schemeClr val="accent6">
                    <a:lumMod val="75000"/>
                  </a:schemeClr>
                </a:solidFill>
                <a:latin typeface="+mj-ea"/>
                <a:ea typeface="+mj-ea"/>
                <a:cs typeface="+mn-ea"/>
                <a:sym typeface="+mn-lt"/>
              </a:rPr>
              <a:t>责任介绍</a:t>
            </a:r>
            <a:endParaRPr lang="id-ID" sz="2800" b="1" dirty="0">
              <a:solidFill>
                <a:schemeClr val="accent6">
                  <a:lumMod val="75000"/>
                </a:schemeClr>
              </a:solidFill>
              <a:latin typeface="+mj-ea"/>
              <a:ea typeface="+mj-ea"/>
              <a:cs typeface="+mn-ea"/>
              <a:sym typeface="+mn-lt"/>
            </a:endParaRPr>
          </a:p>
        </p:txBody>
      </p:sp>
      <p:sp>
        <p:nvSpPr>
          <p:cNvPr id="19" name="文本框 49">
            <a:extLst>
              <a:ext uri="{FF2B5EF4-FFF2-40B4-BE49-F238E27FC236}">
                <a16:creationId xmlns:a16="http://schemas.microsoft.com/office/drawing/2014/main" id="{10DB16B1-61A0-4F2B-82DD-DB9F0B0B7877}"/>
              </a:ext>
            </a:extLst>
          </p:cNvPr>
          <p:cNvSpPr txBox="1"/>
          <p:nvPr/>
        </p:nvSpPr>
        <p:spPr>
          <a:xfrm>
            <a:off x="6471956" y="3943013"/>
            <a:ext cx="706045" cy="584775"/>
          </a:xfrm>
          <a:prstGeom prst="rect">
            <a:avLst/>
          </a:prstGeom>
          <a:noFill/>
        </p:spPr>
        <p:txBody>
          <a:bodyPr wrap="square" rtlCol="0">
            <a:spAutoFit/>
          </a:bodyPr>
          <a:lstStyle/>
          <a:p>
            <a:pPr algn="ctr"/>
            <a:r>
              <a:rPr lang="en-US" altLang="zh-CN" sz="3200" b="1" dirty="0">
                <a:solidFill>
                  <a:schemeClr val="accent6">
                    <a:lumMod val="75000"/>
                  </a:schemeClr>
                </a:solidFill>
                <a:latin typeface="+mj-ea"/>
                <a:cs typeface="+mn-ea"/>
                <a:sym typeface="+mn-lt"/>
              </a:rPr>
              <a:t>04.</a:t>
            </a:r>
            <a:endParaRPr lang="zh-CN" altLang="en-US" sz="3200" dirty="0">
              <a:solidFill>
                <a:schemeClr val="accent6">
                  <a:lumMod val="75000"/>
                </a:schemeClr>
              </a:solidFill>
              <a:cs typeface="+mn-ea"/>
              <a:sym typeface="+mn-lt"/>
            </a:endParaRPr>
          </a:p>
        </p:txBody>
      </p:sp>
      <p:sp>
        <p:nvSpPr>
          <p:cNvPr id="20" name="TextBox 119">
            <a:extLst>
              <a:ext uri="{FF2B5EF4-FFF2-40B4-BE49-F238E27FC236}">
                <a16:creationId xmlns:a16="http://schemas.microsoft.com/office/drawing/2014/main" id="{D3B1075C-4308-4BE6-B9A6-743BF8906E5F}"/>
              </a:ext>
            </a:extLst>
          </p:cNvPr>
          <p:cNvSpPr txBox="1"/>
          <p:nvPr/>
        </p:nvSpPr>
        <p:spPr>
          <a:xfrm>
            <a:off x="7178001" y="3966788"/>
            <a:ext cx="2468921" cy="523220"/>
          </a:xfrm>
          <a:prstGeom prst="rect">
            <a:avLst/>
          </a:prstGeom>
          <a:noFill/>
        </p:spPr>
        <p:txBody>
          <a:bodyPr wrap="square" rtlCol="0">
            <a:spAutoFit/>
          </a:bodyPr>
          <a:lstStyle/>
          <a:p>
            <a:pPr defTabSz="914217"/>
            <a:r>
              <a:rPr lang="zh-CN" altLang="en-US" sz="2800" b="1" dirty="0">
                <a:solidFill>
                  <a:schemeClr val="accent6">
                    <a:lumMod val="75000"/>
                  </a:schemeClr>
                </a:solidFill>
                <a:latin typeface="+mj-ea"/>
                <a:ea typeface="+mj-ea"/>
                <a:cs typeface="+mn-ea"/>
                <a:sym typeface="+mn-lt"/>
              </a:rPr>
              <a:t>理赔介绍</a:t>
            </a:r>
            <a:endParaRPr lang="id-ID" sz="2800" b="1" dirty="0">
              <a:solidFill>
                <a:schemeClr val="accent6">
                  <a:lumMod val="75000"/>
                </a:schemeClr>
              </a:solidFill>
              <a:latin typeface="+mj-ea"/>
              <a:ea typeface="+mj-ea"/>
              <a:cs typeface="+mn-ea"/>
              <a:sym typeface="+mn-lt"/>
            </a:endParaRPr>
          </a:p>
        </p:txBody>
      </p:sp>
    </p:spTree>
    <p:extLst>
      <p:ext uri="{BB962C8B-B14F-4D97-AF65-F5344CB8AC3E}">
        <p14:creationId xmlns:p14="http://schemas.microsoft.com/office/powerpoint/2010/main" val="3999193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19429" y="540790"/>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id="{5CDCECD1-E96C-4BB0-B3A9-CF93892FF1F0}"/>
              </a:ext>
            </a:extLst>
          </p:cNvPr>
          <p:cNvSpPr/>
          <p:nvPr/>
        </p:nvSpPr>
        <p:spPr>
          <a:xfrm>
            <a:off x="3309329" y="2803286"/>
            <a:ext cx="5573342"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algn="ctr" eaLnBrk="1" hangingPunct="1">
              <a:spcBef>
                <a:spcPct val="0"/>
              </a:spcBef>
              <a:buNone/>
            </a:pPr>
            <a:r>
              <a:rPr lang="zh-CN" altLang="en-US" sz="7200" b="1" dirty="0">
                <a:solidFill>
                  <a:schemeClr val="accent6">
                    <a:lumMod val="75000"/>
                  </a:schemeClr>
                </a:solidFill>
                <a:cs typeface="+mn-ea"/>
                <a:sym typeface="+mn-lt"/>
              </a:rPr>
              <a:t>背景介绍</a:t>
            </a:r>
          </a:p>
        </p:txBody>
      </p:sp>
      <p:sp>
        <p:nvSpPr>
          <p:cNvPr id="42" name="文本框 41">
            <a:extLst>
              <a:ext uri="{FF2B5EF4-FFF2-40B4-BE49-F238E27FC236}">
                <a16:creationId xmlns:a16="http://schemas.microsoft.com/office/drawing/2014/main"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chemeClr val="accent6">
                    <a:lumMod val="75000"/>
                  </a:schemeClr>
                </a:solidFill>
                <a:latin typeface="Calibri" panose="020F0502020204030204" pitchFamily="34" charset="0"/>
                <a:cs typeface="Calibri" panose="020F0502020204030204" pitchFamily="34" charset="0"/>
                <a:sym typeface="+mn-lt"/>
              </a:rPr>
              <a:t>01</a:t>
            </a:r>
            <a:endParaRPr lang="zh-CN" altLang="en-US" sz="8000" b="1" dirty="0">
              <a:solidFill>
                <a:schemeClr val="accent6">
                  <a:lumMod val="75000"/>
                </a:schemeClr>
              </a:solidFill>
              <a:latin typeface="Calibri" panose="020F0502020204030204" pitchFamily="34" charset="0"/>
              <a:cs typeface="Calibri" panose="020F0502020204030204" pitchFamily="34" charset="0"/>
              <a:sym typeface="+mn-lt"/>
            </a:endParaRPr>
          </a:p>
        </p:txBody>
      </p:sp>
      <p:pic>
        <p:nvPicPr>
          <p:cNvPr id="59" name="图片 58">
            <a:extLst>
              <a:ext uri="{FF2B5EF4-FFF2-40B4-BE49-F238E27FC236}">
                <a16:creationId xmlns:a16="http://schemas.microsoft.com/office/drawing/2014/main" id="{4DAC5980-B2C4-4A46-8B58-3E8DF96CF2E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270500" y="1239042"/>
            <a:ext cx="1651000" cy="1800794"/>
          </a:xfrm>
          <a:prstGeom prst="rect">
            <a:avLst/>
          </a:prstGeom>
        </p:spPr>
      </p:pic>
    </p:spTree>
    <p:extLst>
      <p:ext uri="{BB962C8B-B14F-4D97-AF65-F5344CB8AC3E}">
        <p14:creationId xmlns:p14="http://schemas.microsoft.com/office/powerpoint/2010/main" val="3908172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586946" y="5438696"/>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13" name="矩形 12">
            <a:extLst>
              <a:ext uri="{FF2B5EF4-FFF2-40B4-BE49-F238E27FC236}">
                <a16:creationId xmlns:a16="http://schemas.microsoft.com/office/drawing/2014/main" id="{BABBBB89-C2FA-4E49-A57E-E5F8DEB82D0B}"/>
              </a:ext>
            </a:extLst>
          </p:cNvPr>
          <p:cNvSpPr/>
          <p:nvPr/>
        </p:nvSpPr>
        <p:spPr>
          <a:xfrm>
            <a:off x="1257300" y="1434662"/>
            <a:ext cx="9677400" cy="4650827"/>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TextBox 12">
            <a:extLst>
              <a:ext uri="{FF2B5EF4-FFF2-40B4-BE49-F238E27FC236}">
                <a16:creationId xmlns:a16="http://schemas.microsoft.com/office/drawing/2014/main" id="{B5A49A1F-3C4C-4103-8B2F-FE6A3ECB7B78}"/>
              </a:ext>
            </a:extLst>
          </p:cNvPr>
          <p:cNvSpPr txBox="1"/>
          <p:nvPr/>
        </p:nvSpPr>
        <p:spPr>
          <a:xfrm>
            <a:off x="1736721" y="1536257"/>
            <a:ext cx="8596497" cy="4462760"/>
          </a:xfrm>
          <a:prstGeom prst="rect">
            <a:avLst/>
          </a:prstGeom>
          <a:noFill/>
        </p:spPr>
        <p:txBody>
          <a:bodyPr wrap="square" rtlCol="0">
            <a:spAutoFit/>
          </a:bodyPr>
          <a:lstStyle/>
          <a:p>
            <a:r>
              <a:rPr lang="en-US" altLang="zh-CN" sz="2200" dirty="0">
                <a:solidFill>
                  <a:srgbClr val="EB2D56"/>
                </a:solidFill>
                <a:latin typeface="+mn-ea"/>
              </a:rPr>
              <a:t>      </a:t>
            </a:r>
            <a:r>
              <a:rPr lang="zh-CN" altLang="zh-CN" sz="2200" dirty="0">
                <a:solidFill>
                  <a:srgbClr val="EB2D56"/>
                </a:solidFill>
                <a:latin typeface="+mn-ea"/>
              </a:rPr>
              <a:t>“两癌”是严重威胁妇女健康的一大类疾病。党中央、国务院高度重视包括“两癌”在内的癌症防治工作。各地区、各有关部门积极采取措施，逐步建立防癌体系并在全国范围开展妇女“两癌”登记工作，基本掌握我国妇女“两癌”的发病和死亡情况。在癌症高发区开展病因 学研究和防治适宜技术探索，探索妇女“两癌”综合防治等具有我国特色的防控模式 。</a:t>
            </a:r>
            <a:endParaRPr lang="en-US" altLang="zh-CN" sz="2200" dirty="0">
              <a:solidFill>
                <a:srgbClr val="EB2D56"/>
              </a:solidFill>
              <a:latin typeface="+mn-ea"/>
            </a:endParaRPr>
          </a:p>
          <a:p>
            <a:endParaRPr lang="en-US" altLang="zh-CN" sz="2200" dirty="0">
              <a:solidFill>
                <a:srgbClr val="EB2D56"/>
              </a:solidFill>
              <a:latin typeface="+mn-ea"/>
            </a:endParaRPr>
          </a:p>
          <a:p>
            <a:r>
              <a:rPr lang="en-US" altLang="zh-CN" sz="2200" dirty="0">
                <a:solidFill>
                  <a:srgbClr val="EB2D56"/>
                </a:solidFill>
                <a:latin typeface="+mn-ea"/>
              </a:rPr>
              <a:t>            2014 </a:t>
            </a:r>
            <a:r>
              <a:rPr lang="zh-CN" altLang="en-US" sz="2200" dirty="0">
                <a:solidFill>
                  <a:srgbClr val="EB2D56"/>
                </a:solidFill>
                <a:latin typeface="+mn-ea"/>
              </a:rPr>
              <a:t>年 </a:t>
            </a:r>
            <a:r>
              <a:rPr lang="en-US" altLang="zh-CN" sz="2200" dirty="0">
                <a:solidFill>
                  <a:srgbClr val="EB2D56"/>
                </a:solidFill>
                <a:latin typeface="+mn-ea"/>
              </a:rPr>
              <a:t>10 </a:t>
            </a:r>
            <a:r>
              <a:rPr lang="zh-CN" altLang="en-US" sz="2200" dirty="0">
                <a:solidFill>
                  <a:srgbClr val="EB2D56"/>
                </a:solidFill>
                <a:latin typeface="+mn-ea"/>
              </a:rPr>
              <a:t>月 </a:t>
            </a:r>
            <a:r>
              <a:rPr lang="en-US" altLang="zh-CN" sz="2200" dirty="0">
                <a:solidFill>
                  <a:srgbClr val="EB2D56"/>
                </a:solidFill>
                <a:latin typeface="+mn-ea"/>
              </a:rPr>
              <a:t>1 </a:t>
            </a:r>
            <a:r>
              <a:rPr lang="zh-CN" altLang="en-US" sz="2200" dirty="0">
                <a:solidFill>
                  <a:srgbClr val="EB2D56"/>
                </a:solidFill>
                <a:latin typeface="+mn-ea"/>
              </a:rPr>
              <a:t>日</a:t>
            </a:r>
            <a:r>
              <a:rPr lang="en-US" altLang="zh-CN" sz="2200" dirty="0">
                <a:solidFill>
                  <a:srgbClr val="EB2D56"/>
                </a:solidFill>
                <a:latin typeface="+mn-ea"/>
              </a:rPr>
              <a:t>-2016 </a:t>
            </a:r>
            <a:r>
              <a:rPr lang="zh-CN" altLang="en-US" sz="2200" dirty="0">
                <a:solidFill>
                  <a:srgbClr val="EB2D56"/>
                </a:solidFill>
                <a:latin typeface="+mn-ea"/>
              </a:rPr>
              <a:t>年 </a:t>
            </a:r>
            <a:r>
              <a:rPr lang="en-US" altLang="zh-CN" sz="2200" dirty="0">
                <a:solidFill>
                  <a:srgbClr val="EB2D56"/>
                </a:solidFill>
                <a:latin typeface="+mn-ea"/>
              </a:rPr>
              <a:t>9 </a:t>
            </a:r>
            <a:r>
              <a:rPr lang="zh-CN" altLang="en-US" sz="2200" dirty="0">
                <a:solidFill>
                  <a:srgbClr val="EB2D56"/>
                </a:solidFill>
                <a:latin typeface="+mn-ea"/>
              </a:rPr>
              <a:t>月 </a:t>
            </a:r>
            <a:r>
              <a:rPr lang="en-US" altLang="zh-CN" sz="2200" dirty="0">
                <a:solidFill>
                  <a:srgbClr val="EB2D56"/>
                </a:solidFill>
                <a:latin typeface="+mn-ea"/>
              </a:rPr>
              <a:t>30 </a:t>
            </a:r>
            <a:r>
              <a:rPr lang="zh-CN" altLang="en-US" sz="2200" dirty="0">
                <a:solidFill>
                  <a:srgbClr val="EB2D56"/>
                </a:solidFill>
                <a:latin typeface="+mn-ea"/>
              </a:rPr>
              <a:t>日，海淀区宫颈癌筛查共计</a:t>
            </a:r>
            <a:r>
              <a:rPr lang="en-US" altLang="zh-CN" sz="2200" dirty="0">
                <a:solidFill>
                  <a:srgbClr val="EB2D56"/>
                </a:solidFill>
                <a:latin typeface="+mn-ea"/>
              </a:rPr>
              <a:t>41457 </a:t>
            </a:r>
            <a:r>
              <a:rPr lang="zh-CN" altLang="en-US" sz="2200" dirty="0">
                <a:solidFill>
                  <a:srgbClr val="EB2D56"/>
                </a:solidFill>
                <a:latin typeface="+mn-ea"/>
              </a:rPr>
              <a:t>例，其中发现宫颈癌前病变 </a:t>
            </a:r>
            <a:r>
              <a:rPr lang="en-US" altLang="zh-CN" sz="2200" dirty="0">
                <a:solidFill>
                  <a:srgbClr val="EB2D56"/>
                </a:solidFill>
                <a:latin typeface="+mn-ea"/>
              </a:rPr>
              <a:t>112 </a:t>
            </a:r>
            <a:r>
              <a:rPr lang="zh-CN" altLang="en-US" sz="2200" dirty="0">
                <a:solidFill>
                  <a:srgbClr val="EB2D56"/>
                </a:solidFill>
                <a:latin typeface="+mn-ea"/>
              </a:rPr>
              <a:t>例，宫颈原位腺癌 </a:t>
            </a:r>
            <a:r>
              <a:rPr lang="en-US" altLang="zh-CN" sz="2200" dirty="0">
                <a:solidFill>
                  <a:srgbClr val="EB2D56"/>
                </a:solidFill>
                <a:latin typeface="+mn-ea"/>
              </a:rPr>
              <a:t>2 </a:t>
            </a:r>
            <a:r>
              <a:rPr lang="zh-CN" altLang="en-US" sz="2200" dirty="0">
                <a:solidFill>
                  <a:srgbClr val="EB2D56"/>
                </a:solidFill>
                <a:latin typeface="+mn-ea"/>
              </a:rPr>
              <a:t>例，宫颈癌 </a:t>
            </a:r>
            <a:r>
              <a:rPr lang="en-US" altLang="zh-CN" sz="2200" dirty="0">
                <a:solidFill>
                  <a:srgbClr val="EB2D56"/>
                </a:solidFill>
                <a:latin typeface="+mn-ea"/>
              </a:rPr>
              <a:t>2 </a:t>
            </a:r>
            <a:r>
              <a:rPr lang="zh-CN" altLang="en-US" sz="2200" dirty="0">
                <a:solidFill>
                  <a:srgbClr val="EB2D56"/>
                </a:solidFill>
                <a:latin typeface="+mn-ea"/>
              </a:rPr>
              <a:t>例；乳腺癌筛查共 </a:t>
            </a:r>
            <a:r>
              <a:rPr lang="en-US" altLang="zh-CN" sz="2200" dirty="0">
                <a:solidFill>
                  <a:srgbClr val="EB2D56"/>
                </a:solidFill>
                <a:latin typeface="+mn-ea"/>
              </a:rPr>
              <a:t>43523 </a:t>
            </a:r>
            <a:r>
              <a:rPr lang="zh-CN" altLang="en-US" sz="2200" dirty="0">
                <a:solidFill>
                  <a:srgbClr val="EB2D56"/>
                </a:solidFill>
                <a:latin typeface="+mn-ea"/>
              </a:rPr>
              <a:t>例，其中发现乳腺癌前病变 </a:t>
            </a:r>
            <a:r>
              <a:rPr lang="en-US" altLang="zh-CN" sz="2200" dirty="0">
                <a:solidFill>
                  <a:srgbClr val="EB2D56"/>
                </a:solidFill>
                <a:latin typeface="+mn-ea"/>
              </a:rPr>
              <a:t>9 </a:t>
            </a:r>
            <a:r>
              <a:rPr lang="zh-CN" altLang="en-US" sz="2200" dirty="0">
                <a:solidFill>
                  <a:srgbClr val="EB2D56"/>
                </a:solidFill>
                <a:latin typeface="+mn-ea"/>
              </a:rPr>
              <a:t>例，乳腺癌 </a:t>
            </a:r>
            <a:r>
              <a:rPr lang="en-US" altLang="zh-CN" sz="2200" dirty="0">
                <a:solidFill>
                  <a:srgbClr val="EB2D56"/>
                </a:solidFill>
                <a:latin typeface="+mn-ea"/>
              </a:rPr>
              <a:t>30 </a:t>
            </a:r>
            <a:r>
              <a:rPr lang="zh-CN" altLang="en-US" sz="2200" dirty="0">
                <a:solidFill>
                  <a:srgbClr val="EB2D56"/>
                </a:solidFill>
                <a:latin typeface="+mn-ea"/>
              </a:rPr>
              <a:t>例。所有筛查出的病例，都得到了及时的转诊及治疗。（以上数据来自卫计委）</a:t>
            </a:r>
          </a:p>
          <a:p>
            <a:endParaRPr lang="zh-CN" altLang="zh-CN" sz="2000" dirty="0">
              <a:solidFill>
                <a:srgbClr val="EB2D56"/>
              </a:solidFill>
              <a:latin typeface="+mn-ea"/>
            </a:endParaRPr>
          </a:p>
        </p:txBody>
      </p:sp>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背景介绍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3878055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586946" y="5438696"/>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13" name="矩形 12">
            <a:extLst>
              <a:ext uri="{FF2B5EF4-FFF2-40B4-BE49-F238E27FC236}">
                <a16:creationId xmlns:a16="http://schemas.microsoft.com/office/drawing/2014/main" id="{BABBBB89-C2FA-4E49-A57E-E5F8DEB82D0B}"/>
              </a:ext>
            </a:extLst>
          </p:cNvPr>
          <p:cNvSpPr/>
          <p:nvPr/>
        </p:nvSpPr>
        <p:spPr>
          <a:xfrm>
            <a:off x="1257300" y="1885950"/>
            <a:ext cx="9677400" cy="4020206"/>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TextBox 12">
            <a:extLst>
              <a:ext uri="{FF2B5EF4-FFF2-40B4-BE49-F238E27FC236}">
                <a16:creationId xmlns:a16="http://schemas.microsoft.com/office/drawing/2014/main" id="{B5A49A1F-3C4C-4103-8B2F-FE6A3ECB7B78}"/>
              </a:ext>
            </a:extLst>
          </p:cNvPr>
          <p:cNvSpPr txBox="1"/>
          <p:nvPr/>
        </p:nvSpPr>
        <p:spPr>
          <a:xfrm>
            <a:off x="1815549" y="2270235"/>
            <a:ext cx="8596497" cy="3139321"/>
          </a:xfrm>
          <a:prstGeom prst="rect">
            <a:avLst/>
          </a:prstGeom>
          <a:noFill/>
        </p:spPr>
        <p:txBody>
          <a:bodyPr wrap="square" rtlCol="0">
            <a:spAutoFit/>
          </a:bodyPr>
          <a:lstStyle/>
          <a:p>
            <a:r>
              <a:rPr lang="zh-CN" altLang="en-US" sz="2000" dirty="0">
                <a:solidFill>
                  <a:srgbClr val="EB2D56"/>
                </a:solidFill>
                <a:latin typeface="+mn-ea"/>
              </a:rPr>
              <a:t>       </a:t>
            </a:r>
            <a:r>
              <a:rPr lang="zh-CN" altLang="en-US" sz="2200" dirty="0">
                <a:solidFill>
                  <a:srgbClr val="EB2D56"/>
                </a:solidFill>
                <a:latin typeface="+mn-ea"/>
              </a:rPr>
              <a:t>此外，在妇女生殖系统癌瘤中，卵巢癌和子宫内膜癌是造成死亡的高发的妇女生殖系统肿瘤。北京市多家擅长治疗肿瘤医院的数据统计显示，卵巢恶性肿瘤发生率占女性生殖系统恶性肿瘤的 </a:t>
            </a:r>
            <a:r>
              <a:rPr lang="en-US" altLang="zh-CN" sz="2200" dirty="0">
                <a:solidFill>
                  <a:srgbClr val="EB2D56"/>
                </a:solidFill>
                <a:latin typeface="+mn-ea"/>
              </a:rPr>
              <a:t>22.7%</a:t>
            </a:r>
            <a:r>
              <a:rPr lang="zh-CN" altLang="en-US" sz="2200" dirty="0">
                <a:solidFill>
                  <a:srgbClr val="EB2D56"/>
                </a:solidFill>
                <a:latin typeface="+mn-ea"/>
              </a:rPr>
              <a:t>，子宫内膜癌发生率占女性生殖系统恶性肿瘤的 </a:t>
            </a:r>
            <a:r>
              <a:rPr lang="en-US" altLang="zh-CN" sz="2200" dirty="0">
                <a:solidFill>
                  <a:srgbClr val="EB2D56"/>
                </a:solidFill>
                <a:latin typeface="+mn-ea"/>
              </a:rPr>
              <a:t>28.9%</a:t>
            </a:r>
            <a:r>
              <a:rPr lang="zh-CN" altLang="en-US" sz="2200" dirty="0">
                <a:solidFill>
                  <a:srgbClr val="EB2D56"/>
                </a:solidFill>
                <a:latin typeface="+mn-ea"/>
              </a:rPr>
              <a:t>。（以上数据来自</a:t>
            </a:r>
          </a:p>
          <a:p>
            <a:r>
              <a:rPr lang="en-US" altLang="zh-CN" sz="2200" dirty="0">
                <a:solidFill>
                  <a:srgbClr val="EB2D56"/>
                </a:solidFill>
                <a:latin typeface="+mn-ea"/>
              </a:rPr>
              <a:t>《</a:t>
            </a:r>
            <a:r>
              <a:rPr lang="zh-CN" altLang="en-US" sz="2200" dirty="0">
                <a:solidFill>
                  <a:srgbClr val="EB2D56"/>
                </a:solidFill>
                <a:latin typeface="+mn-ea"/>
              </a:rPr>
              <a:t>百度百科</a:t>
            </a:r>
            <a:r>
              <a:rPr lang="en-US" altLang="zh-CN" sz="2200" dirty="0">
                <a:solidFill>
                  <a:srgbClr val="EB2D56"/>
                </a:solidFill>
                <a:latin typeface="+mn-ea"/>
              </a:rPr>
              <a:t>》</a:t>
            </a:r>
            <a:r>
              <a:rPr lang="zh-CN" altLang="en-US" sz="2200" dirty="0">
                <a:solidFill>
                  <a:srgbClr val="EB2D56"/>
                </a:solidFill>
                <a:latin typeface="+mn-ea"/>
              </a:rPr>
              <a:t>）</a:t>
            </a:r>
          </a:p>
          <a:p>
            <a:endParaRPr lang="zh-CN" altLang="en-US" sz="2200" dirty="0">
              <a:solidFill>
                <a:srgbClr val="EB2D56"/>
              </a:solidFill>
              <a:latin typeface="+mn-ea"/>
            </a:endParaRPr>
          </a:p>
          <a:p>
            <a:r>
              <a:rPr lang="zh-CN" altLang="en-US" sz="2200" dirty="0">
                <a:solidFill>
                  <a:srgbClr val="EB2D56"/>
                </a:solidFill>
                <a:latin typeface="+mn-ea"/>
              </a:rPr>
              <a:t>       为了使我区育龄妇女在生理和心理上得到更好的关爱，中国人寿保险股份有限公司北京市分公司特推出针对女性疾病的专门保险。</a:t>
            </a:r>
          </a:p>
        </p:txBody>
      </p:sp>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背景介绍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40556402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0"/>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586946" y="5438696"/>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13" name="矩形 12">
            <a:extLst>
              <a:ext uri="{FF2B5EF4-FFF2-40B4-BE49-F238E27FC236}">
                <a16:creationId xmlns:a16="http://schemas.microsoft.com/office/drawing/2014/main" id="{BABBBB89-C2FA-4E49-A57E-E5F8DEB82D0B}"/>
              </a:ext>
            </a:extLst>
          </p:cNvPr>
          <p:cNvSpPr/>
          <p:nvPr/>
        </p:nvSpPr>
        <p:spPr>
          <a:xfrm>
            <a:off x="1257300" y="1885950"/>
            <a:ext cx="9677400" cy="4020206"/>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TextBox 12">
            <a:extLst>
              <a:ext uri="{FF2B5EF4-FFF2-40B4-BE49-F238E27FC236}">
                <a16:creationId xmlns:a16="http://schemas.microsoft.com/office/drawing/2014/main" id="{B5A49A1F-3C4C-4103-8B2F-FE6A3ECB7B78}"/>
              </a:ext>
            </a:extLst>
          </p:cNvPr>
          <p:cNvSpPr txBox="1"/>
          <p:nvPr/>
        </p:nvSpPr>
        <p:spPr>
          <a:xfrm>
            <a:off x="1815549" y="2659439"/>
            <a:ext cx="8596497" cy="2123658"/>
          </a:xfrm>
          <a:prstGeom prst="rect">
            <a:avLst/>
          </a:prstGeom>
          <a:noFill/>
        </p:spPr>
        <p:txBody>
          <a:bodyPr wrap="square" rtlCol="0">
            <a:spAutoFit/>
          </a:bodyPr>
          <a:lstStyle/>
          <a:p>
            <a:pPr>
              <a:lnSpc>
                <a:spcPct val="150000"/>
              </a:lnSpc>
            </a:pPr>
            <a:r>
              <a:rPr lang="zh-CN" altLang="en-US" sz="2000" dirty="0">
                <a:solidFill>
                  <a:schemeClr val="accent6">
                    <a:lumMod val="75000"/>
                  </a:schemeClr>
                </a:solidFill>
                <a:latin typeface="+mn-ea"/>
              </a:rPr>
              <a:t>       </a:t>
            </a:r>
            <a:r>
              <a:rPr lang="zh-CN" altLang="en-US" sz="2200" dirty="0">
                <a:solidFill>
                  <a:schemeClr val="accent6">
                    <a:lumMod val="75000"/>
                  </a:schemeClr>
                </a:solidFill>
                <a:latin typeface="+mn-ea"/>
              </a:rPr>
              <a:t>继增加男性特定疾病后，受到一致好评。今年为提高计生家庭参保人员保障力度，本年度我公司特别为区域内子女参保人员定制增值保障方案。规避参保人员意外及特定疾病风险，为计生小家的美满幸福护航。</a:t>
            </a:r>
          </a:p>
        </p:txBody>
      </p:sp>
      <p:sp>
        <p:nvSpPr>
          <p:cNvPr id="23" name="文本框 22">
            <a:extLst>
              <a:ext uri="{FF2B5EF4-FFF2-40B4-BE49-F238E27FC236}">
                <a16:creationId xmlns:a16="http://schemas.microsoft.com/office/drawing/2014/main" id="{CC3EDF4F-F864-426D-B6B9-5E0DA5AFB13B}"/>
              </a:ext>
            </a:extLst>
          </p:cNvPr>
          <p:cNvSpPr txBox="1"/>
          <p:nvPr/>
        </p:nvSpPr>
        <p:spPr>
          <a:xfrm>
            <a:off x="5274469" y="681038"/>
            <a:ext cx="1643062" cy="461665"/>
          </a:xfrm>
          <a:prstGeom prst="rect">
            <a:avLst/>
          </a:prstGeom>
          <a:noFill/>
        </p:spPr>
        <p:txBody>
          <a:bodyPr wrap="square" rtlCol="0">
            <a:spAutoFit/>
          </a:bodyPr>
          <a:lstStyle/>
          <a:p>
            <a:pPr algn="ctr"/>
            <a:r>
              <a:rPr lang="zh-CN" altLang="en-US" sz="2400" b="1" dirty="0">
                <a:solidFill>
                  <a:schemeClr val="accent6">
                    <a:lumMod val="75000"/>
                  </a:schemeClr>
                </a:solidFill>
                <a:cs typeface="+mn-ea"/>
                <a:sym typeface="+mn-lt"/>
              </a:rPr>
              <a:t>背景介绍</a:t>
            </a:r>
          </a:p>
        </p:txBody>
      </p:sp>
      <p:cxnSp>
        <p:nvCxnSpPr>
          <p:cNvPr id="24" name="直接连接符 23">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id="{B89FFC08-D0D9-417C-B588-2B870F31879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351711" y="-8139677"/>
            <a:ext cx="6289758" cy="18165523"/>
          </a:xfrm>
          <a:prstGeom prst="rect">
            <a:avLst/>
          </a:prstGeom>
        </p:spPr>
      </p:pic>
    </p:spTree>
    <p:extLst>
      <p:ext uri="{BB962C8B-B14F-4D97-AF65-F5344CB8AC3E}">
        <p14:creationId xmlns:p14="http://schemas.microsoft.com/office/powerpoint/2010/main" val="700178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4DAC5980-B2C4-4A46-8B58-3E8DF96CF2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0500" y="1239042"/>
            <a:ext cx="1651000" cy="1800794"/>
          </a:xfrm>
          <a:prstGeom prst="rect">
            <a:avLst/>
          </a:prstGeom>
        </p:spPr>
      </p:pic>
      <p:pic>
        <p:nvPicPr>
          <p:cNvPr id="3" name="图片占位符 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50960" y="38313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id="{5CDCECD1-E96C-4BB0-B3A9-CF93892FF1F0}"/>
              </a:ext>
            </a:extLst>
          </p:cNvPr>
          <p:cNvSpPr/>
          <p:nvPr/>
        </p:nvSpPr>
        <p:spPr>
          <a:xfrm>
            <a:off x="3309329" y="2803286"/>
            <a:ext cx="5573342"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algn="ctr" eaLnBrk="1" hangingPunct="1">
              <a:spcBef>
                <a:spcPct val="0"/>
              </a:spcBef>
              <a:buNone/>
            </a:pPr>
            <a:r>
              <a:rPr lang="zh-CN" altLang="en-US" sz="7200" b="1" dirty="0">
                <a:solidFill>
                  <a:schemeClr val="accent6">
                    <a:lumMod val="75000"/>
                  </a:schemeClr>
                </a:solidFill>
                <a:cs typeface="+mn-ea"/>
                <a:sym typeface="+mn-lt"/>
              </a:rPr>
              <a:t>投保范围</a:t>
            </a:r>
          </a:p>
        </p:txBody>
      </p:sp>
      <p:sp>
        <p:nvSpPr>
          <p:cNvPr id="36" name="TextBox 65">
            <a:extLst>
              <a:ext uri="{FF2B5EF4-FFF2-40B4-BE49-F238E27FC236}">
                <a16:creationId xmlns:a16="http://schemas.microsoft.com/office/drawing/2014/main" id="{9CE41FC3-AA3C-4AC3-A988-122FE4F2873A}"/>
              </a:ext>
            </a:extLst>
          </p:cNvPr>
          <p:cNvSpPr txBox="1"/>
          <p:nvPr/>
        </p:nvSpPr>
        <p:spPr>
          <a:xfrm>
            <a:off x="3628657" y="4259177"/>
            <a:ext cx="1751277" cy="40011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女性群体</a:t>
            </a:r>
          </a:p>
        </p:txBody>
      </p:sp>
      <p:sp>
        <p:nvSpPr>
          <p:cNvPr id="38" name="Freeform 21">
            <a:extLst>
              <a:ext uri="{FF2B5EF4-FFF2-40B4-BE49-F238E27FC236}">
                <a16:creationId xmlns:a16="http://schemas.microsoft.com/office/drawing/2014/main" id="{D9F0D5B0-8380-490D-930A-84AAE76B267B}"/>
              </a:ext>
            </a:extLst>
          </p:cNvPr>
          <p:cNvSpPr>
            <a:spLocks noEditPoints="1"/>
          </p:cNvSpPr>
          <p:nvPr/>
        </p:nvSpPr>
        <p:spPr>
          <a:xfrm>
            <a:off x="3276013" y="4341617"/>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40" name="TextBox 15">
            <a:extLst>
              <a:ext uri="{FF2B5EF4-FFF2-40B4-BE49-F238E27FC236}">
                <a16:creationId xmlns:a16="http://schemas.microsoft.com/office/drawing/2014/main" id="{654D5F2D-BF07-411C-A9CD-1A3A5E9ECF1A}"/>
              </a:ext>
            </a:extLst>
          </p:cNvPr>
          <p:cNvSpPr txBox="1"/>
          <p:nvPr/>
        </p:nvSpPr>
        <p:spPr>
          <a:xfrm>
            <a:off x="5473222" y="4249413"/>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男性群体</a:t>
            </a:r>
          </a:p>
        </p:txBody>
      </p:sp>
      <p:sp>
        <p:nvSpPr>
          <p:cNvPr id="41" name="Freeform 22">
            <a:extLst>
              <a:ext uri="{FF2B5EF4-FFF2-40B4-BE49-F238E27FC236}">
                <a16:creationId xmlns:a16="http://schemas.microsoft.com/office/drawing/2014/main" id="{47D5DFD4-8E6D-4EBE-A249-D56423226DDE}"/>
              </a:ext>
            </a:extLst>
          </p:cNvPr>
          <p:cNvSpPr>
            <a:spLocks noEditPoints="1"/>
          </p:cNvSpPr>
          <p:nvPr/>
        </p:nvSpPr>
        <p:spPr>
          <a:xfrm>
            <a:off x="5104813" y="4314501"/>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42" name="文本框 41">
            <a:extLst>
              <a:ext uri="{FF2B5EF4-FFF2-40B4-BE49-F238E27FC236}">
                <a16:creationId xmlns:a16="http://schemas.microsoft.com/office/drawing/2014/main"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chemeClr val="accent6">
                    <a:lumMod val="75000"/>
                  </a:schemeClr>
                </a:solidFill>
                <a:latin typeface="Calibri" panose="020F0502020204030204" pitchFamily="34" charset="0"/>
                <a:cs typeface="Calibri" panose="020F0502020204030204" pitchFamily="34" charset="0"/>
                <a:sym typeface="+mn-lt"/>
              </a:rPr>
              <a:t>02</a:t>
            </a:r>
            <a:endParaRPr lang="zh-CN" altLang="en-US" sz="8000" b="1" dirty="0">
              <a:solidFill>
                <a:schemeClr val="accent6">
                  <a:lumMod val="75000"/>
                </a:schemeClr>
              </a:solidFill>
              <a:latin typeface="Calibri" panose="020F0502020204030204" pitchFamily="34" charset="0"/>
              <a:cs typeface="Calibri" panose="020F0502020204030204" pitchFamily="34" charset="0"/>
              <a:sym typeface="+mn-lt"/>
            </a:endParaRPr>
          </a:p>
        </p:txBody>
      </p:sp>
      <p:pic>
        <p:nvPicPr>
          <p:cNvPr id="17" name="图片 16">
            <a:extLst>
              <a:ext uri="{FF2B5EF4-FFF2-40B4-BE49-F238E27FC236}">
                <a16:creationId xmlns:a16="http://schemas.microsoft.com/office/drawing/2014/main" id="{4DAC5980-B2C4-4A46-8B58-3E8DF96CF2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22900" y="1391442"/>
            <a:ext cx="1651000" cy="1800794"/>
          </a:xfrm>
          <a:prstGeom prst="rect">
            <a:avLst/>
          </a:prstGeom>
        </p:spPr>
      </p:pic>
      <p:sp>
        <p:nvSpPr>
          <p:cNvPr id="18" name="Freeform 22">
            <a:extLst>
              <a:ext uri="{FF2B5EF4-FFF2-40B4-BE49-F238E27FC236}">
                <a16:creationId xmlns:a16="http://schemas.microsoft.com/office/drawing/2014/main" id="{47D5DFD4-8E6D-4EBE-A249-D56423226DDE}"/>
              </a:ext>
            </a:extLst>
          </p:cNvPr>
          <p:cNvSpPr>
            <a:spLocks noEditPoints="1"/>
          </p:cNvSpPr>
          <p:nvPr/>
        </p:nvSpPr>
        <p:spPr>
          <a:xfrm>
            <a:off x="6865296" y="4293481"/>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19" name="TextBox 15">
            <a:extLst>
              <a:ext uri="{FF2B5EF4-FFF2-40B4-BE49-F238E27FC236}">
                <a16:creationId xmlns:a16="http://schemas.microsoft.com/office/drawing/2014/main" id="{654D5F2D-BF07-411C-A9CD-1A3A5E9ECF1A}"/>
              </a:ext>
            </a:extLst>
          </p:cNvPr>
          <p:cNvSpPr txBox="1"/>
          <p:nvPr/>
        </p:nvSpPr>
        <p:spPr>
          <a:xfrm>
            <a:off x="7217939" y="4212627"/>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子女群体</a:t>
            </a:r>
          </a:p>
        </p:txBody>
      </p:sp>
    </p:spTree>
    <p:extLst>
      <p:ext uri="{BB962C8B-B14F-4D97-AF65-F5344CB8AC3E}">
        <p14:creationId xmlns:p14="http://schemas.microsoft.com/office/powerpoint/2010/main" val="3965979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20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400" b="1" dirty="0">
              <a:solidFill>
                <a:srgbClr val="F27691"/>
              </a:solidFill>
              <a:latin typeface="+mn-ea"/>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grpSp>
        <p:nvGrpSpPr>
          <p:cNvPr id="2" name="组合 1"/>
          <p:cNvGrpSpPr/>
          <p:nvPr/>
        </p:nvGrpSpPr>
        <p:grpSpPr>
          <a:xfrm>
            <a:off x="8210102" y="5512504"/>
            <a:ext cx="1705119" cy="834029"/>
            <a:chOff x="777785" y="2430689"/>
            <a:chExt cx="1705119" cy="834029"/>
          </a:xfrm>
        </p:grpSpPr>
        <p:grpSp>
          <p:nvGrpSpPr>
            <p:cNvPr id="19" name="Group 74">
              <a:extLst>
                <a:ext uri="{FF2B5EF4-FFF2-40B4-BE49-F238E27FC236}">
                  <a16:creationId xmlns:a16="http://schemas.microsoft.com/office/drawing/2014/main" id="{A26BBF7F-FFA8-4B62-9CE0-09424947479A}"/>
                </a:ext>
              </a:extLst>
            </p:cNvPr>
            <p:cNvGrpSpPr/>
            <p:nvPr/>
          </p:nvGrpSpPr>
          <p:grpSpPr>
            <a:xfrm>
              <a:off x="777785" y="2430689"/>
              <a:ext cx="386617" cy="834029"/>
              <a:chOff x="4395788" y="2198688"/>
              <a:chExt cx="344488" cy="742951"/>
            </a:xfrm>
            <a:solidFill>
              <a:srgbClr val="F69FB2"/>
            </a:solidFill>
          </p:grpSpPr>
          <p:sp>
            <p:nvSpPr>
              <p:cNvPr id="20" name="Oval 75">
                <a:extLst>
                  <a:ext uri="{FF2B5EF4-FFF2-40B4-BE49-F238E27FC236}">
                    <a16:creationId xmlns:a16="http://schemas.microsoft.com/office/drawing/2014/main" id="{0C022EF4-8288-4BA3-BDE3-E3359C816821}"/>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1" name="Freeform 7">
                <a:extLst>
                  <a:ext uri="{FF2B5EF4-FFF2-40B4-BE49-F238E27FC236}">
                    <a16:creationId xmlns:a16="http://schemas.microsoft.com/office/drawing/2014/main" id="{4BF18766-C7BF-477F-AC7A-12A7438F468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2" name="Group 74">
              <a:extLst>
                <a:ext uri="{FF2B5EF4-FFF2-40B4-BE49-F238E27FC236}">
                  <a16:creationId xmlns:a16="http://schemas.microsoft.com/office/drawing/2014/main" id="{70DADBFB-B19C-4C6E-90A5-B60DDE6936C1}"/>
                </a:ext>
              </a:extLst>
            </p:cNvPr>
            <p:cNvGrpSpPr/>
            <p:nvPr/>
          </p:nvGrpSpPr>
          <p:grpSpPr>
            <a:xfrm>
              <a:off x="1217286" y="2430689"/>
              <a:ext cx="386617" cy="834029"/>
              <a:chOff x="4395788" y="2198688"/>
              <a:chExt cx="344488" cy="742951"/>
            </a:xfrm>
            <a:solidFill>
              <a:srgbClr val="F69FB2"/>
            </a:solidFill>
          </p:grpSpPr>
          <p:sp>
            <p:nvSpPr>
              <p:cNvPr id="23" name="Oval 75">
                <a:extLst>
                  <a:ext uri="{FF2B5EF4-FFF2-40B4-BE49-F238E27FC236}">
                    <a16:creationId xmlns:a16="http://schemas.microsoft.com/office/drawing/2014/main" id="{C6A9E77E-3A60-4893-B755-445D15D99CD7}"/>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24" name="Freeform 7">
                <a:extLst>
                  <a:ext uri="{FF2B5EF4-FFF2-40B4-BE49-F238E27FC236}">
                    <a16:creationId xmlns:a16="http://schemas.microsoft.com/office/drawing/2014/main" id="{8BA9C42F-9287-46C0-BBCB-5C598862A2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25" name="Group 74">
              <a:extLst>
                <a:ext uri="{FF2B5EF4-FFF2-40B4-BE49-F238E27FC236}">
                  <a16:creationId xmlns:a16="http://schemas.microsoft.com/office/drawing/2014/main" id="{FAFA0626-CEC5-4873-B4F4-ECF1C84943FA}"/>
                </a:ext>
              </a:extLst>
            </p:cNvPr>
            <p:cNvGrpSpPr/>
            <p:nvPr/>
          </p:nvGrpSpPr>
          <p:grpSpPr>
            <a:xfrm>
              <a:off x="1656787" y="2430689"/>
              <a:ext cx="386617" cy="834029"/>
              <a:chOff x="4395788" y="2198688"/>
              <a:chExt cx="344488" cy="742951"/>
            </a:xfrm>
            <a:solidFill>
              <a:srgbClr val="F69FB2"/>
            </a:solidFill>
          </p:grpSpPr>
          <p:sp>
            <p:nvSpPr>
              <p:cNvPr id="29" name="Oval 75">
                <a:extLst>
                  <a:ext uri="{FF2B5EF4-FFF2-40B4-BE49-F238E27FC236}">
                    <a16:creationId xmlns:a16="http://schemas.microsoft.com/office/drawing/2014/main" id="{5A2AC4D7-29E2-4BD9-8DCF-68553479DC4C}"/>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0" name="Freeform 7">
                <a:extLst>
                  <a:ext uri="{FF2B5EF4-FFF2-40B4-BE49-F238E27FC236}">
                    <a16:creationId xmlns:a16="http://schemas.microsoft.com/office/drawing/2014/main" id="{CC2118C1-4E48-43B6-8F08-A6ED19E4DACD}"/>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nvGrpSpPr>
            <p:cNvPr id="31" name="Group 74">
              <a:extLst>
                <a:ext uri="{FF2B5EF4-FFF2-40B4-BE49-F238E27FC236}">
                  <a16:creationId xmlns:a16="http://schemas.microsoft.com/office/drawing/2014/main" id="{E3E95304-CC6E-428D-A3E4-50505948CD5B}"/>
                </a:ext>
              </a:extLst>
            </p:cNvPr>
            <p:cNvGrpSpPr/>
            <p:nvPr/>
          </p:nvGrpSpPr>
          <p:grpSpPr>
            <a:xfrm>
              <a:off x="2096287" y="2430689"/>
              <a:ext cx="386617" cy="834029"/>
              <a:chOff x="4395788" y="2198688"/>
              <a:chExt cx="344488" cy="742951"/>
            </a:xfrm>
            <a:solidFill>
              <a:srgbClr val="F69FB2"/>
            </a:solidFill>
          </p:grpSpPr>
          <p:sp>
            <p:nvSpPr>
              <p:cNvPr id="32" name="Oval 75">
                <a:extLst>
                  <a:ext uri="{FF2B5EF4-FFF2-40B4-BE49-F238E27FC236}">
                    <a16:creationId xmlns:a16="http://schemas.microsoft.com/office/drawing/2014/main" id="{1E728E18-B673-4113-9C82-4E5527F55DE2}"/>
                  </a:ext>
                </a:extLst>
              </p:cNvPr>
              <p:cNvSpPr>
                <a:spLocks noChangeArrowheads="1"/>
              </p:cNvSpPr>
              <p:nvPr/>
            </p:nvSpPr>
            <p:spPr bwMode="auto">
              <a:xfrm>
                <a:off x="4511675" y="2198688"/>
                <a:ext cx="109538" cy="112713"/>
              </a:xfrm>
              <a:prstGeom prst="ellipse">
                <a:avLst/>
              </a:pr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sp>
            <p:nvSpPr>
              <p:cNvPr id="33" name="Freeform 7">
                <a:extLst>
                  <a:ext uri="{FF2B5EF4-FFF2-40B4-BE49-F238E27FC236}">
                    <a16:creationId xmlns:a16="http://schemas.microsoft.com/office/drawing/2014/main" id="{CC9F1F4B-7893-4E21-9EEE-F4E9B63E3D53}"/>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69FB2"/>
                  </a:solidFill>
                  <a:effectLst/>
                  <a:uLnTx/>
                  <a:uFillTx/>
                  <a:cs typeface="+mn-ea"/>
                  <a:sym typeface="+mn-lt"/>
                </a:endParaRPr>
              </a:p>
            </p:txBody>
          </p:sp>
        </p:grpSp>
      </p:grpSp>
      <p:sp>
        <p:nvSpPr>
          <p:cNvPr id="82" name="文本框 22">
            <a:extLst>
              <a:ext uri="{FF2B5EF4-FFF2-40B4-BE49-F238E27FC236}">
                <a16:creationId xmlns:a16="http://schemas.microsoft.com/office/drawing/2014/main" id="{CC3EDF4F-F864-426D-B6B9-5E0DA5AFB13B}"/>
              </a:ext>
            </a:extLst>
          </p:cNvPr>
          <p:cNvSpPr txBox="1"/>
          <p:nvPr/>
        </p:nvSpPr>
        <p:spPr>
          <a:xfrm>
            <a:off x="4592363" y="684159"/>
            <a:ext cx="3042870" cy="523220"/>
          </a:xfrm>
          <a:prstGeom prst="rect">
            <a:avLst/>
          </a:prstGeom>
          <a:noFill/>
        </p:spPr>
        <p:txBody>
          <a:bodyPr wrap="square" rtlCol="0">
            <a:spAutoFit/>
          </a:bodyPr>
          <a:lstStyle/>
          <a:p>
            <a:pPr algn="ctr"/>
            <a:r>
              <a:rPr lang="zh-CN" altLang="en-US" sz="2800" b="1" dirty="0">
                <a:solidFill>
                  <a:schemeClr val="accent6">
                    <a:lumMod val="75000"/>
                  </a:schemeClr>
                </a:solidFill>
                <a:cs typeface="+mn-ea"/>
                <a:sym typeface="+mn-lt"/>
              </a:rPr>
              <a:t>投保范围</a:t>
            </a:r>
          </a:p>
        </p:txBody>
      </p:sp>
      <p:cxnSp>
        <p:nvCxnSpPr>
          <p:cNvPr id="83" name="直接连接符 82">
            <a:extLst>
              <a:ext uri="{FF2B5EF4-FFF2-40B4-BE49-F238E27FC236}">
                <a16:creationId xmlns:a16="http://schemas.microsoft.com/office/drawing/2014/main" id="{B54632B3-A8E7-4BC9-8CD6-513C77E7BD4C}"/>
              </a:ext>
            </a:extLst>
          </p:cNvPr>
          <p:cNvCxnSpPr/>
          <p:nvPr/>
        </p:nvCxnSpPr>
        <p:spPr>
          <a:xfrm>
            <a:off x="5274469" y="1185637"/>
            <a:ext cx="1678659" cy="0"/>
          </a:xfrm>
          <a:prstGeom prst="line">
            <a:avLst/>
          </a:prstGeom>
          <a:ln>
            <a:solidFill>
              <a:srgbClr val="F69FB2"/>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694428" y="1353772"/>
            <a:ext cx="8488595" cy="5262979"/>
          </a:xfrm>
          <a:prstGeom prst="rect">
            <a:avLst/>
          </a:prstGeom>
        </p:spPr>
        <p:txBody>
          <a:bodyPr wrap="square">
            <a:spAutoFit/>
          </a:bodyPr>
          <a:lstStyle/>
          <a:p>
            <a:pPr>
              <a:lnSpc>
                <a:spcPct val="150000"/>
              </a:lnSpc>
            </a:pPr>
            <a:r>
              <a:rPr lang="zh-CN" altLang="en-US" b="1" dirty="0">
                <a:solidFill>
                  <a:srgbClr val="F27691"/>
                </a:solidFill>
                <a:latin typeface="+mn-ea"/>
                <a:cs typeface="+mn-ea"/>
                <a:sym typeface="+mn-lt"/>
              </a:rPr>
              <a:t>投保范围：女性群体</a:t>
            </a:r>
          </a:p>
          <a:p>
            <a:pPr>
              <a:lnSpc>
                <a:spcPct val="150000"/>
              </a:lnSpc>
            </a:pPr>
            <a:r>
              <a:rPr lang="zh-CN" altLang="en-US" b="1" dirty="0">
                <a:solidFill>
                  <a:srgbClr val="F27691"/>
                </a:solidFill>
                <a:latin typeface="+mn-ea"/>
                <a:cs typeface="+mn-ea"/>
                <a:sym typeface="+mn-lt"/>
              </a:rPr>
              <a:t>凡年龄在 </a:t>
            </a:r>
            <a:r>
              <a:rPr lang="en-US" altLang="zh-CN" b="1" dirty="0">
                <a:solidFill>
                  <a:srgbClr val="EB2D56"/>
                </a:solidFill>
                <a:latin typeface="+mn-ea"/>
                <a:cs typeface="+mn-ea"/>
                <a:sym typeface="+mn-lt"/>
              </a:rPr>
              <a:t>18 </a:t>
            </a:r>
            <a:r>
              <a:rPr lang="zh-CN" altLang="en-US" b="1" dirty="0">
                <a:solidFill>
                  <a:srgbClr val="EB2D56"/>
                </a:solidFill>
                <a:latin typeface="+mn-ea"/>
                <a:cs typeface="+mn-ea"/>
                <a:sym typeface="+mn-lt"/>
              </a:rPr>
              <a:t>周岁至 </a:t>
            </a:r>
            <a:r>
              <a:rPr lang="en-US" altLang="zh-CN" b="1" dirty="0">
                <a:solidFill>
                  <a:srgbClr val="EB2D56"/>
                </a:solidFill>
                <a:latin typeface="+mn-ea"/>
                <a:cs typeface="+mn-ea"/>
                <a:sym typeface="+mn-lt"/>
              </a:rPr>
              <a:t>70 </a:t>
            </a:r>
            <a:r>
              <a:rPr lang="zh-CN" altLang="en-US" b="1" dirty="0">
                <a:solidFill>
                  <a:srgbClr val="EB2D56"/>
                </a:solidFill>
                <a:latin typeface="+mn-ea"/>
                <a:cs typeface="+mn-ea"/>
                <a:sym typeface="+mn-lt"/>
              </a:rPr>
              <a:t>周岁</a:t>
            </a:r>
            <a:r>
              <a:rPr lang="zh-CN" altLang="en-US" b="1" dirty="0">
                <a:solidFill>
                  <a:srgbClr val="F27691"/>
                </a:solidFill>
                <a:latin typeface="+mn-ea"/>
                <a:cs typeface="+mn-ea"/>
                <a:sym typeface="+mn-lt"/>
              </a:rPr>
              <a:t>，身体健康，能正常工作或者劳动的</a:t>
            </a:r>
            <a:r>
              <a:rPr lang="zh-CN" altLang="en-US" b="1" dirty="0">
                <a:solidFill>
                  <a:srgbClr val="EB2D56"/>
                </a:solidFill>
                <a:latin typeface="+mn-ea"/>
                <a:cs typeface="+mn-ea"/>
                <a:sym typeface="+mn-lt"/>
              </a:rPr>
              <a:t>女性成员</a:t>
            </a:r>
            <a:r>
              <a:rPr lang="zh-CN" altLang="en-US" b="1" dirty="0">
                <a:solidFill>
                  <a:srgbClr val="F27691"/>
                </a:solidFill>
                <a:latin typeface="+mn-ea"/>
                <a:cs typeface="+mn-ea"/>
                <a:sym typeface="+mn-lt"/>
              </a:rPr>
              <a:t>可自愿参加本保险。</a:t>
            </a:r>
            <a:endParaRPr lang="en-US" altLang="zh-CN" b="1" dirty="0">
              <a:solidFill>
                <a:srgbClr val="F27691"/>
              </a:solidFill>
              <a:latin typeface="+mn-ea"/>
              <a:cs typeface="+mn-ea"/>
              <a:sym typeface="+mn-lt"/>
            </a:endParaRPr>
          </a:p>
          <a:p>
            <a:pPr>
              <a:lnSpc>
                <a:spcPct val="150000"/>
              </a:lnSpc>
            </a:pPr>
            <a:endParaRPr lang="en-US" altLang="zh-CN" b="1" dirty="0">
              <a:solidFill>
                <a:srgbClr val="F27691"/>
              </a:solidFill>
              <a:latin typeface="+mn-ea"/>
              <a:cs typeface="+mn-ea"/>
              <a:sym typeface="+mn-lt"/>
            </a:endParaRPr>
          </a:p>
          <a:p>
            <a:pPr>
              <a:lnSpc>
                <a:spcPct val="150000"/>
              </a:lnSpc>
            </a:pPr>
            <a:r>
              <a:rPr lang="zh-CN" altLang="en-US" b="1" dirty="0">
                <a:solidFill>
                  <a:srgbClr val="5FA6AE"/>
                </a:solidFill>
                <a:latin typeface="+mn-ea"/>
                <a:cs typeface="+mn-ea"/>
                <a:sym typeface="+mn-lt"/>
              </a:rPr>
              <a:t>投保范围：男性群体</a:t>
            </a:r>
          </a:p>
          <a:p>
            <a:pPr>
              <a:lnSpc>
                <a:spcPct val="150000"/>
              </a:lnSpc>
            </a:pPr>
            <a:r>
              <a:rPr lang="zh-CN" altLang="en-US" b="1" dirty="0">
                <a:solidFill>
                  <a:srgbClr val="5FA6AE"/>
                </a:solidFill>
                <a:latin typeface="+mn-ea"/>
                <a:cs typeface="+mn-ea"/>
                <a:sym typeface="+mn-lt"/>
              </a:rPr>
              <a:t>凡年龄</a:t>
            </a:r>
            <a:r>
              <a:rPr lang="zh-CN" altLang="en-US" b="1" dirty="0">
                <a:solidFill>
                  <a:srgbClr val="0070C0"/>
                </a:solidFill>
                <a:latin typeface="+mn-ea"/>
                <a:cs typeface="+mn-ea"/>
                <a:sym typeface="+mn-lt"/>
              </a:rPr>
              <a:t>在 </a:t>
            </a:r>
            <a:r>
              <a:rPr lang="en-US" altLang="zh-CN" b="1" dirty="0">
                <a:solidFill>
                  <a:srgbClr val="0070C0"/>
                </a:solidFill>
                <a:latin typeface="+mn-ea"/>
                <a:cs typeface="+mn-ea"/>
                <a:sym typeface="+mn-lt"/>
              </a:rPr>
              <a:t>18 </a:t>
            </a:r>
            <a:r>
              <a:rPr lang="zh-CN" altLang="en-US" b="1" dirty="0">
                <a:solidFill>
                  <a:srgbClr val="0070C0"/>
                </a:solidFill>
                <a:latin typeface="+mn-ea"/>
                <a:cs typeface="+mn-ea"/>
                <a:sym typeface="+mn-lt"/>
              </a:rPr>
              <a:t>周岁至 </a:t>
            </a:r>
            <a:r>
              <a:rPr lang="en-US" altLang="zh-CN" b="1" dirty="0">
                <a:solidFill>
                  <a:srgbClr val="0070C0"/>
                </a:solidFill>
                <a:latin typeface="+mn-ea"/>
                <a:cs typeface="+mn-ea"/>
                <a:sym typeface="+mn-lt"/>
              </a:rPr>
              <a:t>70 </a:t>
            </a:r>
            <a:r>
              <a:rPr lang="zh-CN" altLang="en-US" b="1" dirty="0">
                <a:solidFill>
                  <a:srgbClr val="0070C0"/>
                </a:solidFill>
                <a:latin typeface="+mn-ea"/>
                <a:cs typeface="+mn-ea"/>
                <a:sym typeface="+mn-lt"/>
              </a:rPr>
              <a:t>周岁</a:t>
            </a:r>
            <a:r>
              <a:rPr lang="zh-CN" altLang="en-US" b="1" dirty="0">
                <a:solidFill>
                  <a:srgbClr val="5FA6AE"/>
                </a:solidFill>
                <a:latin typeface="+mn-ea"/>
                <a:cs typeface="+mn-ea"/>
                <a:sym typeface="+mn-lt"/>
              </a:rPr>
              <a:t>，身体健康，能正常工作或者劳动的</a:t>
            </a:r>
            <a:r>
              <a:rPr lang="zh-CN" altLang="en-US" b="1" dirty="0">
                <a:solidFill>
                  <a:srgbClr val="0070C0"/>
                </a:solidFill>
                <a:latin typeface="+mn-ea"/>
                <a:cs typeface="+mn-ea"/>
                <a:sym typeface="+mn-lt"/>
              </a:rPr>
              <a:t>男性人员</a:t>
            </a:r>
            <a:r>
              <a:rPr lang="zh-CN" altLang="en-US" b="1" dirty="0">
                <a:solidFill>
                  <a:srgbClr val="5FA6AE"/>
                </a:solidFill>
                <a:latin typeface="+mn-ea"/>
                <a:cs typeface="+mn-ea"/>
                <a:sym typeface="+mn-lt"/>
              </a:rPr>
              <a:t>可自愿参加本保险。</a:t>
            </a:r>
            <a:endParaRPr lang="en-US" altLang="zh-CN" b="1" dirty="0">
              <a:solidFill>
                <a:srgbClr val="5FA6AE"/>
              </a:solidFill>
              <a:latin typeface="+mn-ea"/>
              <a:cs typeface="+mn-ea"/>
              <a:sym typeface="+mn-lt"/>
            </a:endParaRPr>
          </a:p>
          <a:p>
            <a:pPr>
              <a:lnSpc>
                <a:spcPct val="150000"/>
              </a:lnSpc>
            </a:pPr>
            <a:endParaRPr lang="en-US" altLang="zh-CN" b="1" dirty="0">
              <a:solidFill>
                <a:srgbClr val="5FA6AE"/>
              </a:solidFill>
              <a:latin typeface="+mn-ea"/>
              <a:cs typeface="+mn-ea"/>
              <a:sym typeface="+mn-lt"/>
            </a:endParaRPr>
          </a:p>
          <a:p>
            <a:pPr>
              <a:lnSpc>
                <a:spcPct val="150000"/>
              </a:lnSpc>
            </a:pPr>
            <a:r>
              <a:rPr lang="zh-CN" altLang="en-US" b="1" dirty="0">
                <a:solidFill>
                  <a:srgbClr val="F27691"/>
                </a:solidFill>
                <a:latin typeface="+mn-ea"/>
                <a:cs typeface="+mn-ea"/>
                <a:sym typeface="+mn-lt"/>
              </a:rPr>
              <a:t>投保范围：子女群体</a:t>
            </a:r>
          </a:p>
          <a:p>
            <a:pPr>
              <a:lnSpc>
                <a:spcPct val="150000"/>
              </a:lnSpc>
            </a:pPr>
            <a:r>
              <a:rPr lang="zh-CN" altLang="en-US" b="1" dirty="0">
                <a:solidFill>
                  <a:srgbClr val="F27691"/>
                </a:solidFill>
                <a:latin typeface="+mn-ea"/>
                <a:cs typeface="+mn-ea"/>
                <a:sym typeface="+mn-lt"/>
              </a:rPr>
              <a:t>凡出生二十八日以上，身体健康的全日制在校学生或儿童均可投保本保险。</a:t>
            </a:r>
            <a:endParaRPr lang="en-US" altLang="zh-CN" b="1" dirty="0">
              <a:solidFill>
                <a:srgbClr val="F27691"/>
              </a:solidFill>
              <a:latin typeface="+mn-ea"/>
              <a:cs typeface="+mn-ea"/>
              <a:sym typeface="+mn-lt"/>
            </a:endParaRPr>
          </a:p>
          <a:p>
            <a:pPr>
              <a:lnSpc>
                <a:spcPct val="150000"/>
              </a:lnSpc>
            </a:pPr>
            <a:endParaRPr lang="en-US" altLang="zh-CN" sz="2400" b="1" dirty="0">
              <a:solidFill>
                <a:srgbClr val="5FA6AE"/>
              </a:solidFill>
              <a:latin typeface="+mn-ea"/>
              <a:cs typeface="+mn-ea"/>
              <a:sym typeface="+mn-lt"/>
            </a:endParaRPr>
          </a:p>
          <a:p>
            <a:pPr>
              <a:lnSpc>
                <a:spcPct val="150000"/>
              </a:lnSpc>
            </a:pPr>
            <a:endParaRPr lang="zh-CN" altLang="en-US" sz="2000" dirty="0">
              <a:solidFill>
                <a:srgbClr val="F27691"/>
              </a:solidFill>
              <a:latin typeface="+mn-ea"/>
              <a:cs typeface="+mn-ea"/>
              <a:sym typeface="+mn-lt"/>
            </a:endParaRPr>
          </a:p>
        </p:txBody>
      </p:sp>
      <p:pic>
        <p:nvPicPr>
          <p:cNvPr id="93" name="图片 92">
            <a:extLst>
              <a:ext uri="{FF2B5EF4-FFF2-40B4-BE49-F238E27FC236}">
                <a16:creationId xmlns:a16="http://schemas.microsoft.com/office/drawing/2014/main" id="{D56767DB-860A-4484-8D51-B5CB10D15D2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3220857">
            <a:off x="-1016667" y="-7947646"/>
            <a:ext cx="6289758" cy="18165523"/>
          </a:xfrm>
          <a:prstGeom prst="rect">
            <a:avLst/>
          </a:prstGeom>
        </p:spPr>
      </p:pic>
      <p:grpSp>
        <p:nvGrpSpPr>
          <p:cNvPr id="52" name="组合 51"/>
          <p:cNvGrpSpPr/>
          <p:nvPr/>
        </p:nvGrpSpPr>
        <p:grpSpPr>
          <a:xfrm>
            <a:off x="10034112" y="5490396"/>
            <a:ext cx="1656686" cy="860385"/>
            <a:chOff x="7004135" y="2404329"/>
            <a:chExt cx="1656686" cy="860385"/>
          </a:xfrm>
        </p:grpSpPr>
        <p:grpSp>
          <p:nvGrpSpPr>
            <p:cNvPr id="53" name="Group 80">
              <a:extLst>
                <a:ext uri="{FF2B5EF4-FFF2-40B4-BE49-F238E27FC236}">
                  <a16:creationId xmlns:a16="http://schemas.microsoft.com/office/drawing/2014/main" id="{1B6D9ADD-2FE3-423B-84F2-20457040DAAE}"/>
                </a:ext>
              </a:extLst>
            </p:cNvPr>
            <p:cNvGrpSpPr/>
            <p:nvPr/>
          </p:nvGrpSpPr>
          <p:grpSpPr>
            <a:xfrm>
              <a:off x="7004135" y="2404329"/>
              <a:ext cx="338183" cy="860385"/>
              <a:chOff x="4422775" y="2198688"/>
              <a:chExt cx="292100" cy="742950"/>
            </a:xfrm>
            <a:solidFill>
              <a:srgbClr val="5FA6AE"/>
            </a:solidFill>
          </p:grpSpPr>
          <p:sp>
            <p:nvSpPr>
              <p:cNvPr id="81" name="Freeform 12">
                <a:extLst>
                  <a:ext uri="{FF2B5EF4-FFF2-40B4-BE49-F238E27FC236}">
                    <a16:creationId xmlns:a16="http://schemas.microsoft.com/office/drawing/2014/main" id="{B52E5596-196D-466C-A348-CCD67B94701A}"/>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4" name="Oval 13">
                <a:extLst>
                  <a:ext uri="{FF2B5EF4-FFF2-40B4-BE49-F238E27FC236}">
                    <a16:creationId xmlns:a16="http://schemas.microsoft.com/office/drawing/2014/main" id="{07828B01-0756-43CE-8692-76463062BDA8}"/>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4" name="Group 80">
              <a:extLst>
                <a:ext uri="{FF2B5EF4-FFF2-40B4-BE49-F238E27FC236}">
                  <a16:creationId xmlns:a16="http://schemas.microsoft.com/office/drawing/2014/main" id="{7D3203B7-8727-430F-AFD8-96E983829A86}"/>
                </a:ext>
              </a:extLst>
            </p:cNvPr>
            <p:cNvGrpSpPr/>
            <p:nvPr/>
          </p:nvGrpSpPr>
          <p:grpSpPr>
            <a:xfrm>
              <a:off x="7443636" y="2404329"/>
              <a:ext cx="338183" cy="860385"/>
              <a:chOff x="4422775" y="2198688"/>
              <a:chExt cx="292100" cy="742950"/>
            </a:xfrm>
            <a:solidFill>
              <a:srgbClr val="5FA6AE"/>
            </a:solidFill>
          </p:grpSpPr>
          <p:sp>
            <p:nvSpPr>
              <p:cNvPr id="79" name="Freeform 12">
                <a:extLst>
                  <a:ext uri="{FF2B5EF4-FFF2-40B4-BE49-F238E27FC236}">
                    <a16:creationId xmlns:a16="http://schemas.microsoft.com/office/drawing/2014/main" id="{1C1BD9EC-D31F-4546-9D58-CD4B7FA48AA0}"/>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0" name="Oval 13">
                <a:extLst>
                  <a:ext uri="{FF2B5EF4-FFF2-40B4-BE49-F238E27FC236}">
                    <a16:creationId xmlns:a16="http://schemas.microsoft.com/office/drawing/2014/main" id="{D3AACE03-7996-4979-B9BB-FF52A66EA5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5" name="Group 80">
              <a:extLst>
                <a:ext uri="{FF2B5EF4-FFF2-40B4-BE49-F238E27FC236}">
                  <a16:creationId xmlns:a16="http://schemas.microsoft.com/office/drawing/2014/main" id="{2CC1D340-A6AA-4267-B0AF-326815BCCC8F}"/>
                </a:ext>
              </a:extLst>
            </p:cNvPr>
            <p:cNvGrpSpPr/>
            <p:nvPr/>
          </p:nvGrpSpPr>
          <p:grpSpPr>
            <a:xfrm>
              <a:off x="7883137" y="2404329"/>
              <a:ext cx="338183" cy="860385"/>
              <a:chOff x="4422775" y="2198688"/>
              <a:chExt cx="292100" cy="742950"/>
            </a:xfrm>
            <a:solidFill>
              <a:srgbClr val="5FA6AE"/>
            </a:solidFill>
          </p:grpSpPr>
          <p:sp>
            <p:nvSpPr>
              <p:cNvPr id="77" name="Freeform 12">
                <a:extLst>
                  <a:ext uri="{FF2B5EF4-FFF2-40B4-BE49-F238E27FC236}">
                    <a16:creationId xmlns:a16="http://schemas.microsoft.com/office/drawing/2014/main" id="{42DB15C4-1B61-4378-9B6E-2AAC5133B18E}"/>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8" name="Oval 13">
                <a:extLst>
                  <a:ext uri="{FF2B5EF4-FFF2-40B4-BE49-F238E27FC236}">
                    <a16:creationId xmlns:a16="http://schemas.microsoft.com/office/drawing/2014/main" id="{7773D658-8346-49A4-830A-3E9E09A568F7}"/>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6" name="Group 80">
              <a:extLst>
                <a:ext uri="{FF2B5EF4-FFF2-40B4-BE49-F238E27FC236}">
                  <a16:creationId xmlns:a16="http://schemas.microsoft.com/office/drawing/2014/main" id="{683C3F15-F248-4C45-A81C-A112EE340BA4}"/>
                </a:ext>
              </a:extLst>
            </p:cNvPr>
            <p:cNvGrpSpPr/>
            <p:nvPr/>
          </p:nvGrpSpPr>
          <p:grpSpPr>
            <a:xfrm>
              <a:off x="8322638" y="2404329"/>
              <a:ext cx="338183" cy="860385"/>
              <a:chOff x="4422775" y="2198688"/>
              <a:chExt cx="292100" cy="742950"/>
            </a:xfrm>
            <a:solidFill>
              <a:srgbClr val="5FA6AE"/>
            </a:solidFill>
          </p:grpSpPr>
          <p:sp>
            <p:nvSpPr>
              <p:cNvPr id="75" name="Freeform 12">
                <a:extLst>
                  <a:ext uri="{FF2B5EF4-FFF2-40B4-BE49-F238E27FC236}">
                    <a16:creationId xmlns:a16="http://schemas.microsoft.com/office/drawing/2014/main" id="{C3E5F80E-C4AE-40B7-A006-0081D7101BF6}"/>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6" name="Oval 13">
                <a:extLst>
                  <a:ext uri="{FF2B5EF4-FFF2-40B4-BE49-F238E27FC236}">
                    <a16:creationId xmlns:a16="http://schemas.microsoft.com/office/drawing/2014/main" id="{610C1ECB-CA85-488A-9800-A2F86B2E42C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spTree>
    <p:extLst>
      <p:ext uri="{BB962C8B-B14F-4D97-AF65-F5344CB8AC3E}">
        <p14:creationId xmlns:p14="http://schemas.microsoft.com/office/powerpoint/2010/main" val="2959017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a:extLst>
              <a:ext uri="{FF2B5EF4-FFF2-40B4-BE49-F238E27FC236}">
                <a16:creationId xmlns:a16="http://schemas.microsoft.com/office/drawing/2014/main" id="{4DAC5980-B2C4-4A46-8B58-3E8DF96CF2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0500" y="1239042"/>
            <a:ext cx="1651000" cy="1800794"/>
          </a:xfrm>
          <a:prstGeom prst="rect">
            <a:avLst/>
          </a:prstGeom>
        </p:spPr>
      </p:pic>
      <p:pic>
        <p:nvPicPr>
          <p:cNvPr id="3" name="图片占位符 2"/>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4" name="矩形 13">
            <a:extLst>
              <a:ext uri="{FF2B5EF4-FFF2-40B4-BE49-F238E27FC236}">
                <a16:creationId xmlns:a16="http://schemas.microsoft.com/office/drawing/2014/main" id="{A191877E-1DEA-4FA4-A496-7C066EA9DF02}"/>
              </a:ext>
            </a:extLst>
          </p:cNvPr>
          <p:cNvSpPr/>
          <p:nvPr/>
        </p:nvSpPr>
        <p:spPr>
          <a:xfrm>
            <a:off x="0" y="-5674"/>
            <a:ext cx="12192000" cy="3771900"/>
          </a:xfrm>
          <a:prstGeom prst="rect">
            <a:avLst/>
          </a:prstGeom>
          <a:solidFill>
            <a:schemeClr val="accent2">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id="{07F59949-1328-4EC5-B579-3C53410F1EC1}"/>
              </a:ext>
            </a:extLst>
          </p:cNvPr>
          <p:cNvSpPr/>
          <p:nvPr/>
        </p:nvSpPr>
        <p:spPr>
          <a:xfrm>
            <a:off x="466725" y="461963"/>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26" name="任意多边形: 形状 25">
            <a:extLst>
              <a:ext uri="{FF2B5EF4-FFF2-40B4-BE49-F238E27FC236}">
                <a16:creationId xmlns:a16="http://schemas.microsoft.com/office/drawing/2014/main" id="{79488B6F-C2FD-4748-A10D-2A7416B74648}"/>
              </a:ext>
            </a:extLst>
          </p:cNvPr>
          <p:cNvSpPr/>
          <p:nvPr/>
        </p:nvSpPr>
        <p:spPr>
          <a:xfrm>
            <a:off x="9272164" y="4378976"/>
            <a:ext cx="4467225" cy="4467225"/>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FE083">
              <a:alpha val="1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FBCD823B-6E8A-4531-BF26-83CC03B01872}"/>
              </a:ext>
            </a:extLst>
          </p:cNvPr>
          <p:cNvSpPr/>
          <p:nvPr/>
        </p:nvSpPr>
        <p:spPr>
          <a:xfrm>
            <a:off x="0" y="5684108"/>
            <a:ext cx="1173892" cy="1173892"/>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8BC500E-870B-4C62-A668-BFB692237EBD}"/>
              </a:ext>
            </a:extLst>
          </p:cNvPr>
          <p:cNvSpPr/>
          <p:nvPr/>
        </p:nvSpPr>
        <p:spPr>
          <a:xfrm>
            <a:off x="5175315" y="-2086710"/>
            <a:ext cx="920685" cy="3864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291E9641-AEB4-4C05-9AF2-0D9772ACB7A4}"/>
              </a:ext>
            </a:extLst>
          </p:cNvPr>
          <p:cNvSpPr/>
          <p:nvPr/>
        </p:nvSpPr>
        <p:spPr>
          <a:xfrm>
            <a:off x="11981944" y="3936712"/>
            <a:ext cx="749588" cy="749588"/>
          </a:xfrm>
          <a:custGeom>
            <a:avLst/>
            <a:gdLst>
              <a:gd name="connsiteX0" fmla="*/ 586946 w 1173892"/>
              <a:gd name="connsiteY0" fmla="*/ 128716 h 1173892"/>
              <a:gd name="connsiteX1" fmla="*/ 128716 w 1173892"/>
              <a:gd name="connsiteY1" fmla="*/ 586946 h 1173892"/>
              <a:gd name="connsiteX2" fmla="*/ 586946 w 1173892"/>
              <a:gd name="connsiteY2" fmla="*/ 1045176 h 1173892"/>
              <a:gd name="connsiteX3" fmla="*/ 1045176 w 1173892"/>
              <a:gd name="connsiteY3" fmla="*/ 586946 h 1173892"/>
              <a:gd name="connsiteX4" fmla="*/ 586946 w 1173892"/>
              <a:gd name="connsiteY4" fmla="*/ 128716 h 1173892"/>
              <a:gd name="connsiteX5" fmla="*/ 586946 w 1173892"/>
              <a:gd name="connsiteY5" fmla="*/ 0 h 1173892"/>
              <a:gd name="connsiteX6" fmla="*/ 1173892 w 1173892"/>
              <a:gd name="connsiteY6" fmla="*/ 586946 h 1173892"/>
              <a:gd name="connsiteX7" fmla="*/ 586946 w 1173892"/>
              <a:gd name="connsiteY7" fmla="*/ 1173892 h 1173892"/>
              <a:gd name="connsiteX8" fmla="*/ 0 w 1173892"/>
              <a:gd name="connsiteY8" fmla="*/ 586946 h 1173892"/>
              <a:gd name="connsiteX9" fmla="*/ 586946 w 1173892"/>
              <a:gd name="connsiteY9" fmla="*/ 0 h 117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73892" h="1173892">
                <a:moveTo>
                  <a:pt x="586946" y="128716"/>
                </a:moveTo>
                <a:cubicBezTo>
                  <a:pt x="333873" y="128716"/>
                  <a:pt x="128716" y="333873"/>
                  <a:pt x="128716" y="586946"/>
                </a:cubicBezTo>
                <a:cubicBezTo>
                  <a:pt x="128716" y="840019"/>
                  <a:pt x="333873" y="1045176"/>
                  <a:pt x="586946" y="1045176"/>
                </a:cubicBezTo>
                <a:cubicBezTo>
                  <a:pt x="840019" y="1045176"/>
                  <a:pt x="1045176" y="840019"/>
                  <a:pt x="1045176" y="586946"/>
                </a:cubicBezTo>
                <a:cubicBezTo>
                  <a:pt x="1045176" y="333873"/>
                  <a:pt x="840019" y="128716"/>
                  <a:pt x="586946" y="128716"/>
                </a:cubicBezTo>
                <a:close/>
                <a:moveTo>
                  <a:pt x="586946" y="0"/>
                </a:moveTo>
                <a:cubicBezTo>
                  <a:pt x="911107" y="0"/>
                  <a:pt x="1173892" y="262785"/>
                  <a:pt x="1173892" y="586946"/>
                </a:cubicBezTo>
                <a:cubicBezTo>
                  <a:pt x="1173892" y="911107"/>
                  <a:pt x="911107" y="1173892"/>
                  <a:pt x="586946" y="1173892"/>
                </a:cubicBezTo>
                <a:cubicBezTo>
                  <a:pt x="262785" y="1173892"/>
                  <a:pt x="0" y="911107"/>
                  <a:pt x="0" y="586946"/>
                </a:cubicBezTo>
                <a:cubicBezTo>
                  <a:pt x="0" y="262785"/>
                  <a:pt x="262785" y="0"/>
                  <a:pt x="586946" y="0"/>
                </a:cubicBezTo>
                <a:close/>
              </a:path>
            </a:pathLst>
          </a:custGeom>
          <a:solidFill>
            <a:srgbClr val="F69FB2">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hidden="1">
            <a:extLst>
              <a:ext uri="{FF2B5EF4-FFF2-40B4-BE49-F238E27FC236}">
                <a16:creationId xmlns:a16="http://schemas.microsoft.com/office/drawing/2014/main" id="{A08FBE14-9CE2-40D7-82C9-2A840E0FE23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38033" b="24201"/>
          <a:stretch/>
        </p:blipFill>
        <p:spPr>
          <a:xfrm>
            <a:off x="2515682" y="-2421"/>
            <a:ext cx="6289758" cy="6860421"/>
          </a:xfrm>
          <a:prstGeom prst="rect">
            <a:avLst/>
          </a:prstGeom>
        </p:spPr>
      </p:pic>
      <p:sp>
        <p:nvSpPr>
          <p:cNvPr id="35" name="矩形 60">
            <a:extLst>
              <a:ext uri="{FF2B5EF4-FFF2-40B4-BE49-F238E27FC236}">
                <a16:creationId xmlns:a16="http://schemas.microsoft.com/office/drawing/2014/main" id="{5CDCECD1-E96C-4BB0-B3A9-CF93892FF1F0}"/>
              </a:ext>
            </a:extLst>
          </p:cNvPr>
          <p:cNvSpPr/>
          <p:nvPr/>
        </p:nvSpPr>
        <p:spPr>
          <a:xfrm>
            <a:off x="3309329" y="2803286"/>
            <a:ext cx="5573342" cy="1108075"/>
          </a:xfrm>
          <a:prstGeom prst="rect">
            <a:avLst/>
          </a:prstGeom>
          <a:noFill/>
          <a:ln w="9525">
            <a:noFill/>
          </a:ln>
        </p:spPr>
        <p:txBody>
          <a:bodyPr wrap="square"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algn="ctr" eaLnBrk="1" hangingPunct="1">
              <a:spcBef>
                <a:spcPct val="0"/>
              </a:spcBef>
              <a:buNone/>
            </a:pPr>
            <a:r>
              <a:rPr lang="zh-CN" altLang="en-US" sz="7200" b="1" dirty="0">
                <a:solidFill>
                  <a:schemeClr val="accent6">
                    <a:lumMod val="75000"/>
                  </a:schemeClr>
                </a:solidFill>
                <a:cs typeface="+mn-ea"/>
                <a:sym typeface="+mn-lt"/>
              </a:rPr>
              <a:t>责任介绍</a:t>
            </a:r>
          </a:p>
        </p:txBody>
      </p:sp>
      <p:sp>
        <p:nvSpPr>
          <p:cNvPr id="42" name="文本框 41">
            <a:extLst>
              <a:ext uri="{FF2B5EF4-FFF2-40B4-BE49-F238E27FC236}">
                <a16:creationId xmlns:a16="http://schemas.microsoft.com/office/drawing/2014/main" id="{157EF24A-3F43-4742-9F94-17EC0173175B}"/>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chemeClr val="accent6">
                    <a:lumMod val="75000"/>
                  </a:schemeClr>
                </a:solidFill>
                <a:latin typeface="Calibri" panose="020F0502020204030204" pitchFamily="34" charset="0"/>
                <a:cs typeface="Calibri" panose="020F0502020204030204" pitchFamily="34" charset="0"/>
                <a:sym typeface="+mn-lt"/>
              </a:rPr>
              <a:t>03</a:t>
            </a:r>
            <a:endParaRPr lang="zh-CN" altLang="en-US" sz="8000" b="1" dirty="0">
              <a:solidFill>
                <a:schemeClr val="accent6">
                  <a:lumMod val="75000"/>
                </a:schemeClr>
              </a:solidFill>
              <a:latin typeface="Calibri" panose="020F0502020204030204" pitchFamily="34" charset="0"/>
              <a:cs typeface="Calibri" panose="020F0502020204030204" pitchFamily="34" charset="0"/>
              <a:sym typeface="+mn-lt"/>
            </a:endParaRPr>
          </a:p>
        </p:txBody>
      </p:sp>
      <p:pic>
        <p:nvPicPr>
          <p:cNvPr id="17" name="图片 16">
            <a:extLst>
              <a:ext uri="{FF2B5EF4-FFF2-40B4-BE49-F238E27FC236}">
                <a16:creationId xmlns:a16="http://schemas.microsoft.com/office/drawing/2014/main" id="{4DAC5980-B2C4-4A46-8B58-3E8DF96CF2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0500" y="1198962"/>
            <a:ext cx="1651000" cy="1800794"/>
          </a:xfrm>
          <a:prstGeom prst="rect">
            <a:avLst/>
          </a:prstGeom>
        </p:spPr>
      </p:pic>
      <p:sp>
        <p:nvSpPr>
          <p:cNvPr id="18" name="TextBox 65">
            <a:extLst>
              <a:ext uri="{FF2B5EF4-FFF2-40B4-BE49-F238E27FC236}">
                <a16:creationId xmlns:a16="http://schemas.microsoft.com/office/drawing/2014/main" id="{9CE41FC3-AA3C-4AC3-A988-122FE4F2873A}"/>
              </a:ext>
            </a:extLst>
          </p:cNvPr>
          <p:cNvSpPr txBox="1"/>
          <p:nvPr/>
        </p:nvSpPr>
        <p:spPr>
          <a:xfrm>
            <a:off x="3628657" y="4259177"/>
            <a:ext cx="1751277" cy="40011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女性群体</a:t>
            </a:r>
          </a:p>
        </p:txBody>
      </p:sp>
      <p:sp>
        <p:nvSpPr>
          <p:cNvPr id="19" name="Freeform 21">
            <a:extLst>
              <a:ext uri="{FF2B5EF4-FFF2-40B4-BE49-F238E27FC236}">
                <a16:creationId xmlns:a16="http://schemas.microsoft.com/office/drawing/2014/main" id="{D9F0D5B0-8380-490D-930A-84AAE76B267B}"/>
              </a:ext>
            </a:extLst>
          </p:cNvPr>
          <p:cNvSpPr>
            <a:spLocks noEditPoints="1"/>
          </p:cNvSpPr>
          <p:nvPr/>
        </p:nvSpPr>
        <p:spPr>
          <a:xfrm>
            <a:off x="3276013" y="4341617"/>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20" name="TextBox 15">
            <a:extLst>
              <a:ext uri="{FF2B5EF4-FFF2-40B4-BE49-F238E27FC236}">
                <a16:creationId xmlns:a16="http://schemas.microsoft.com/office/drawing/2014/main" id="{654D5F2D-BF07-411C-A9CD-1A3A5E9ECF1A}"/>
              </a:ext>
            </a:extLst>
          </p:cNvPr>
          <p:cNvSpPr txBox="1"/>
          <p:nvPr/>
        </p:nvSpPr>
        <p:spPr>
          <a:xfrm>
            <a:off x="5473222" y="4249413"/>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男性群体</a:t>
            </a:r>
          </a:p>
        </p:txBody>
      </p:sp>
      <p:sp>
        <p:nvSpPr>
          <p:cNvPr id="21" name="Freeform 22">
            <a:extLst>
              <a:ext uri="{FF2B5EF4-FFF2-40B4-BE49-F238E27FC236}">
                <a16:creationId xmlns:a16="http://schemas.microsoft.com/office/drawing/2014/main" id="{47D5DFD4-8E6D-4EBE-A249-D56423226DDE}"/>
              </a:ext>
            </a:extLst>
          </p:cNvPr>
          <p:cNvSpPr>
            <a:spLocks noEditPoints="1"/>
          </p:cNvSpPr>
          <p:nvPr/>
        </p:nvSpPr>
        <p:spPr>
          <a:xfrm>
            <a:off x="5104813" y="4314501"/>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22" name="Freeform 22">
            <a:extLst>
              <a:ext uri="{FF2B5EF4-FFF2-40B4-BE49-F238E27FC236}">
                <a16:creationId xmlns:a16="http://schemas.microsoft.com/office/drawing/2014/main" id="{47D5DFD4-8E6D-4EBE-A249-D56423226DDE}"/>
              </a:ext>
            </a:extLst>
          </p:cNvPr>
          <p:cNvSpPr>
            <a:spLocks noEditPoints="1"/>
          </p:cNvSpPr>
          <p:nvPr/>
        </p:nvSpPr>
        <p:spPr>
          <a:xfrm>
            <a:off x="6865296" y="4293481"/>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5FA6AE"/>
          </a:solidFill>
          <a:ln w="9525">
            <a:noFill/>
          </a:ln>
        </p:spPr>
        <p:txBody>
          <a:bodyPr/>
          <a:lstStyle/>
          <a:p>
            <a:endParaRPr lang="zh-CN" altLang="en-US">
              <a:solidFill>
                <a:schemeClr val="accent6">
                  <a:lumMod val="75000"/>
                </a:schemeClr>
              </a:solidFill>
              <a:cs typeface="+mn-ea"/>
              <a:sym typeface="+mn-lt"/>
            </a:endParaRPr>
          </a:p>
        </p:txBody>
      </p:sp>
      <p:sp>
        <p:nvSpPr>
          <p:cNvPr id="23" name="TextBox 15">
            <a:extLst>
              <a:ext uri="{FF2B5EF4-FFF2-40B4-BE49-F238E27FC236}">
                <a16:creationId xmlns:a16="http://schemas.microsoft.com/office/drawing/2014/main" id="{654D5F2D-BF07-411C-A9CD-1A3A5E9ECF1A}"/>
              </a:ext>
            </a:extLst>
          </p:cNvPr>
          <p:cNvSpPr txBox="1"/>
          <p:nvPr/>
        </p:nvSpPr>
        <p:spPr>
          <a:xfrm>
            <a:off x="7217939" y="4212627"/>
            <a:ext cx="1248304" cy="40005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accent6">
                    <a:lumMod val="75000"/>
                  </a:schemeClr>
                </a:solidFill>
                <a:cs typeface="+mn-ea"/>
                <a:sym typeface="+mn-lt"/>
              </a:rPr>
              <a:t>子女群体</a:t>
            </a:r>
          </a:p>
        </p:txBody>
      </p:sp>
    </p:spTree>
    <p:extLst>
      <p:ext uri="{BB962C8B-B14F-4D97-AF65-F5344CB8AC3E}">
        <p14:creationId xmlns:p14="http://schemas.microsoft.com/office/powerpoint/2010/main" val="24664424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第一PPT，www.1ppt.com">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qm2lx4w1">
      <a:majorFont>
        <a:latin typeface="Agency FB"/>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A346"/>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solidFill>
              <a:schemeClr val="tx1">
                <a:lumMod val="65000"/>
                <a:lumOff val="35000"/>
              </a:schemeClr>
            </a:solidFill>
            <a:cs typeface="+mn-ea"/>
            <a:sym typeface="+mn-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3232</TotalTime>
  <Words>1342</Words>
  <Application>Microsoft Office PowerPoint</Application>
  <PresentationFormat>宽屏</PresentationFormat>
  <Paragraphs>186</Paragraphs>
  <Slides>19</Slides>
  <Notes>19</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等线</vt:lpstr>
      <vt:lpstr>微软雅黑</vt:lpstr>
      <vt:lpstr>Agency FB</vt:lpstr>
      <vt:lpstr>Arial</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清爽</dc:title>
  <dc:creator>第一PPT</dc:creator>
  <cp:keywords>www.1ppt.com</cp:keywords>
  <dc:description>www.1ppt.com</dc:description>
  <cp:lastModifiedBy>lee elizabeth</cp:lastModifiedBy>
  <cp:revision>201</cp:revision>
  <dcterms:created xsi:type="dcterms:W3CDTF">2017-08-22T13:33:09Z</dcterms:created>
  <dcterms:modified xsi:type="dcterms:W3CDTF">2023-03-31T01:25:07Z</dcterms:modified>
</cp:coreProperties>
</file>